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90" r:id="rId2"/>
    <p:sldId id="550" r:id="rId3"/>
    <p:sldId id="441" r:id="rId4"/>
    <p:sldId id="442" r:id="rId5"/>
    <p:sldId id="445" r:id="rId6"/>
    <p:sldId id="446" r:id="rId7"/>
    <p:sldId id="447" r:id="rId8"/>
    <p:sldId id="449" r:id="rId9"/>
    <p:sldId id="450" r:id="rId10"/>
    <p:sldId id="451" r:id="rId11"/>
    <p:sldId id="452" r:id="rId12"/>
    <p:sldId id="505" r:id="rId13"/>
    <p:sldId id="589" r:id="rId14"/>
    <p:sldId id="502" r:id="rId15"/>
    <p:sldId id="584" r:id="rId16"/>
    <p:sldId id="571" r:id="rId17"/>
    <p:sldId id="573" r:id="rId18"/>
    <p:sldId id="574" r:id="rId19"/>
    <p:sldId id="591" r:id="rId20"/>
    <p:sldId id="600" r:id="rId21"/>
    <p:sldId id="592" r:id="rId22"/>
    <p:sldId id="593" r:id="rId23"/>
    <p:sldId id="599" r:id="rId24"/>
    <p:sldId id="594" r:id="rId25"/>
    <p:sldId id="598" r:id="rId26"/>
    <p:sldId id="595" r:id="rId27"/>
    <p:sldId id="597" r:id="rId28"/>
    <p:sldId id="596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76477" autoAdjust="0"/>
  </p:normalViewPr>
  <p:slideViewPr>
    <p:cSldViewPr>
      <p:cViewPr varScale="1">
        <p:scale>
          <a:sx n="55" d="100"/>
          <a:sy n="55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A4E39-5D5C-4982-9792-96FC477F65EA}" type="doc">
      <dgm:prSet loTypeId="urn:microsoft.com/office/officeart/2005/8/layout/radial6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08ED6C-AAC2-4E8D-A6CF-0970FAFD27A3}">
      <dgm:prSet phldrT="[Text]"/>
      <dgm:spPr/>
      <dgm:t>
        <a:bodyPr/>
        <a:lstStyle/>
        <a:p>
          <a:r>
            <a:rPr lang="en-US" dirty="0" smtClean="0"/>
            <a:t>Project Team</a:t>
          </a:r>
          <a:endParaRPr lang="en-US" dirty="0"/>
        </a:p>
      </dgm:t>
    </dgm:pt>
    <dgm:pt modelId="{23F596C0-87DC-4534-9C4A-A015C4B73746}" type="parTrans" cxnId="{5CDB9F19-0016-4D3E-B46A-BD783E697A51}">
      <dgm:prSet/>
      <dgm:spPr/>
      <dgm:t>
        <a:bodyPr/>
        <a:lstStyle/>
        <a:p>
          <a:endParaRPr lang="en-US"/>
        </a:p>
      </dgm:t>
    </dgm:pt>
    <dgm:pt modelId="{8BBF62D0-7CB9-404B-B3B7-8CE2E02C2CDA}" type="sibTrans" cxnId="{5CDB9F19-0016-4D3E-B46A-BD783E697A51}">
      <dgm:prSet/>
      <dgm:spPr/>
      <dgm:t>
        <a:bodyPr/>
        <a:lstStyle/>
        <a:p>
          <a:endParaRPr lang="en-US"/>
        </a:p>
      </dgm:t>
    </dgm:pt>
    <dgm:pt modelId="{8AB5DDB7-2926-4C23-AD7B-D1021F7A26D6}">
      <dgm:prSet phldrT="[Text]"/>
      <dgm:spPr/>
      <dgm:t>
        <a:bodyPr/>
        <a:lstStyle/>
        <a:p>
          <a:r>
            <a:rPr lang="en-US" dirty="0" smtClean="0"/>
            <a:t>Owner</a:t>
          </a:r>
          <a:endParaRPr lang="en-US" dirty="0"/>
        </a:p>
      </dgm:t>
    </dgm:pt>
    <dgm:pt modelId="{7F4CA780-D576-4302-9E44-1F342AFC31B4}" type="parTrans" cxnId="{337EE9DF-09CD-427B-9AE5-D10F78F6FECD}">
      <dgm:prSet/>
      <dgm:spPr/>
      <dgm:t>
        <a:bodyPr/>
        <a:lstStyle/>
        <a:p>
          <a:endParaRPr lang="en-US"/>
        </a:p>
      </dgm:t>
    </dgm:pt>
    <dgm:pt modelId="{2B5F6513-8787-427E-A993-F19CD0D8D0FF}" type="sibTrans" cxnId="{337EE9DF-09CD-427B-9AE5-D10F78F6FECD}">
      <dgm:prSet/>
      <dgm:spPr/>
      <dgm:t>
        <a:bodyPr/>
        <a:lstStyle/>
        <a:p>
          <a:endParaRPr lang="en-US"/>
        </a:p>
      </dgm:t>
    </dgm:pt>
    <dgm:pt modelId="{70952011-9103-411B-B0F8-7494FC532FE4}">
      <dgm:prSet phldrT="[Text]"/>
      <dgm:spPr/>
      <dgm:t>
        <a:bodyPr/>
        <a:lstStyle/>
        <a:p>
          <a:r>
            <a:rPr lang="en-US" dirty="0" smtClean="0"/>
            <a:t>A/E</a:t>
          </a:r>
          <a:endParaRPr lang="en-US" dirty="0"/>
        </a:p>
      </dgm:t>
    </dgm:pt>
    <dgm:pt modelId="{E20C3BF9-1280-4E93-93E8-41153B469D54}" type="parTrans" cxnId="{9F986A7E-BE5B-4477-852C-95D55E8CB779}">
      <dgm:prSet/>
      <dgm:spPr/>
      <dgm:t>
        <a:bodyPr/>
        <a:lstStyle/>
        <a:p>
          <a:endParaRPr lang="en-US"/>
        </a:p>
      </dgm:t>
    </dgm:pt>
    <dgm:pt modelId="{D2715DF1-CD93-49E5-9F44-110FBA9A62EC}" type="sibTrans" cxnId="{9F986A7E-BE5B-4477-852C-95D55E8CB779}">
      <dgm:prSet/>
      <dgm:spPr/>
      <dgm:t>
        <a:bodyPr/>
        <a:lstStyle/>
        <a:p>
          <a:endParaRPr lang="en-US"/>
        </a:p>
      </dgm:t>
    </dgm:pt>
    <dgm:pt modelId="{E6F0DF9C-2A61-47CF-9542-64B4241141B3}">
      <dgm:prSet phldrT="[Text]"/>
      <dgm:spPr/>
      <dgm:t>
        <a:bodyPr/>
        <a:lstStyle/>
        <a:p>
          <a:r>
            <a:rPr lang="en-US" dirty="0" smtClean="0"/>
            <a:t>CM/GC</a:t>
          </a:r>
          <a:endParaRPr lang="en-US" dirty="0"/>
        </a:p>
      </dgm:t>
    </dgm:pt>
    <dgm:pt modelId="{3348470D-2199-4A5B-8F12-47770D398090}" type="parTrans" cxnId="{567B0754-1FBA-4831-B3CB-498280C060AF}">
      <dgm:prSet/>
      <dgm:spPr/>
      <dgm:t>
        <a:bodyPr/>
        <a:lstStyle/>
        <a:p>
          <a:endParaRPr lang="en-US"/>
        </a:p>
      </dgm:t>
    </dgm:pt>
    <dgm:pt modelId="{DB21D6E5-A88D-46CD-9C7E-77BEDC29BB73}" type="sibTrans" cxnId="{567B0754-1FBA-4831-B3CB-498280C060AF}">
      <dgm:prSet/>
      <dgm:spPr/>
      <dgm:t>
        <a:bodyPr/>
        <a:lstStyle/>
        <a:p>
          <a:endParaRPr lang="en-US"/>
        </a:p>
      </dgm:t>
    </dgm:pt>
    <dgm:pt modelId="{4BE2E24B-F1F6-4470-BC52-FFCE51582ED7}">
      <dgm:prSet phldrT="[Text]"/>
      <dgm:spPr/>
      <dgm:t>
        <a:bodyPr/>
        <a:lstStyle/>
        <a:p>
          <a:r>
            <a:rPr lang="en-US" dirty="0" smtClean="0"/>
            <a:t>CxA</a:t>
          </a:r>
          <a:endParaRPr lang="en-US" dirty="0"/>
        </a:p>
      </dgm:t>
    </dgm:pt>
    <dgm:pt modelId="{C875490E-FC45-4223-9CA2-56FF9F49590F}" type="parTrans" cxnId="{A1886646-9692-45AD-A2EB-80679F7C9DF1}">
      <dgm:prSet/>
      <dgm:spPr/>
      <dgm:t>
        <a:bodyPr/>
        <a:lstStyle/>
        <a:p>
          <a:endParaRPr lang="en-US"/>
        </a:p>
      </dgm:t>
    </dgm:pt>
    <dgm:pt modelId="{F286E059-193E-4801-BD46-C86E1B16E4B9}" type="sibTrans" cxnId="{A1886646-9692-45AD-A2EB-80679F7C9DF1}">
      <dgm:prSet/>
      <dgm:spPr/>
      <dgm:t>
        <a:bodyPr/>
        <a:lstStyle/>
        <a:p>
          <a:endParaRPr lang="en-US"/>
        </a:p>
      </dgm:t>
    </dgm:pt>
    <dgm:pt modelId="{26D3EDB1-C961-41D0-8F71-4491EFF03CC5}" type="pres">
      <dgm:prSet presAssocID="{57FA4E39-5D5C-4982-9792-96FC477F65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74DCAC-DBFF-4034-AC3C-79A4463F0493}" type="pres">
      <dgm:prSet presAssocID="{9F08ED6C-AAC2-4E8D-A6CF-0970FAFD27A3}" presName="centerShape" presStyleLbl="node0" presStyleIdx="0" presStyleCnt="1"/>
      <dgm:spPr/>
      <dgm:t>
        <a:bodyPr/>
        <a:lstStyle/>
        <a:p>
          <a:endParaRPr lang="en-US"/>
        </a:p>
      </dgm:t>
    </dgm:pt>
    <dgm:pt modelId="{96CC853A-85A7-4983-9C2D-329B3FBF5C0A}" type="pres">
      <dgm:prSet presAssocID="{8AB5DDB7-2926-4C23-AD7B-D1021F7A26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61F51-D29B-4EB7-9D7C-234BF26B4883}" type="pres">
      <dgm:prSet presAssocID="{8AB5DDB7-2926-4C23-AD7B-D1021F7A26D6}" presName="dummy" presStyleCnt="0"/>
      <dgm:spPr/>
    </dgm:pt>
    <dgm:pt modelId="{F6F878AD-899F-45A5-86AE-4491F457E928}" type="pres">
      <dgm:prSet presAssocID="{2B5F6513-8787-427E-A993-F19CD0D8D0F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A87018-3391-499A-8316-6D42A706177E}" type="pres">
      <dgm:prSet presAssocID="{70952011-9103-411B-B0F8-7494FC532F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3B61D-351C-4AB6-A030-B649911E3FA6}" type="pres">
      <dgm:prSet presAssocID="{70952011-9103-411B-B0F8-7494FC532FE4}" presName="dummy" presStyleCnt="0"/>
      <dgm:spPr/>
    </dgm:pt>
    <dgm:pt modelId="{78449382-0286-449F-8603-3DD5D65C441F}" type="pres">
      <dgm:prSet presAssocID="{D2715DF1-CD93-49E5-9F44-110FBA9A62E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7D697F4-AB4F-4B8F-8896-317A7AEFE2F2}" type="pres">
      <dgm:prSet presAssocID="{E6F0DF9C-2A61-47CF-9542-64B4241141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AA945-5102-4C84-B190-0F3A1B89F462}" type="pres">
      <dgm:prSet presAssocID="{E6F0DF9C-2A61-47CF-9542-64B4241141B3}" presName="dummy" presStyleCnt="0"/>
      <dgm:spPr/>
    </dgm:pt>
    <dgm:pt modelId="{B3F4BAE9-4731-4C8E-85D2-BE82CB4527B6}" type="pres">
      <dgm:prSet presAssocID="{DB21D6E5-A88D-46CD-9C7E-77BEDC29BB7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6AE14D5-BFE0-4435-A7C2-3D31465D2E0C}" type="pres">
      <dgm:prSet presAssocID="{4BE2E24B-F1F6-4470-BC52-FFCE51582E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2D6AC-F272-4367-840A-AE12CC1AC6F4}" type="pres">
      <dgm:prSet presAssocID="{4BE2E24B-F1F6-4470-BC52-FFCE51582ED7}" presName="dummy" presStyleCnt="0"/>
      <dgm:spPr/>
    </dgm:pt>
    <dgm:pt modelId="{235B25CA-36BD-4632-BEE4-19921726CCED}" type="pres">
      <dgm:prSet presAssocID="{F286E059-193E-4801-BD46-C86E1B16E4B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3C50797-47C6-487F-8324-DD395E798D3E}" type="presOf" srcId="{DB21D6E5-A88D-46CD-9C7E-77BEDC29BB73}" destId="{B3F4BAE9-4731-4C8E-85D2-BE82CB4527B6}" srcOrd="0" destOrd="0" presId="urn:microsoft.com/office/officeart/2005/8/layout/radial6"/>
    <dgm:cxn modelId="{567B0754-1FBA-4831-B3CB-498280C060AF}" srcId="{9F08ED6C-AAC2-4E8D-A6CF-0970FAFD27A3}" destId="{E6F0DF9C-2A61-47CF-9542-64B4241141B3}" srcOrd="2" destOrd="0" parTransId="{3348470D-2199-4A5B-8F12-47770D398090}" sibTransId="{DB21D6E5-A88D-46CD-9C7E-77BEDC29BB73}"/>
    <dgm:cxn modelId="{49B02F96-F57F-49B4-A2A8-79C0F35F943A}" type="presOf" srcId="{D2715DF1-CD93-49E5-9F44-110FBA9A62EC}" destId="{78449382-0286-449F-8603-3DD5D65C441F}" srcOrd="0" destOrd="0" presId="urn:microsoft.com/office/officeart/2005/8/layout/radial6"/>
    <dgm:cxn modelId="{4B0BC968-8C75-46FE-A202-4372CDA41728}" type="presOf" srcId="{57FA4E39-5D5C-4982-9792-96FC477F65EA}" destId="{26D3EDB1-C961-41D0-8F71-4491EFF03CC5}" srcOrd="0" destOrd="0" presId="urn:microsoft.com/office/officeart/2005/8/layout/radial6"/>
    <dgm:cxn modelId="{2511B8AE-17A3-4367-9D4D-5B497D9C76A4}" type="presOf" srcId="{2B5F6513-8787-427E-A993-F19CD0D8D0FF}" destId="{F6F878AD-899F-45A5-86AE-4491F457E928}" srcOrd="0" destOrd="0" presId="urn:microsoft.com/office/officeart/2005/8/layout/radial6"/>
    <dgm:cxn modelId="{E96DBC8F-9902-4964-AF28-8906F3EC9A99}" type="presOf" srcId="{8AB5DDB7-2926-4C23-AD7B-D1021F7A26D6}" destId="{96CC853A-85A7-4983-9C2D-329B3FBF5C0A}" srcOrd="0" destOrd="0" presId="urn:microsoft.com/office/officeart/2005/8/layout/radial6"/>
    <dgm:cxn modelId="{5CDB9F19-0016-4D3E-B46A-BD783E697A51}" srcId="{57FA4E39-5D5C-4982-9792-96FC477F65EA}" destId="{9F08ED6C-AAC2-4E8D-A6CF-0970FAFD27A3}" srcOrd="0" destOrd="0" parTransId="{23F596C0-87DC-4534-9C4A-A015C4B73746}" sibTransId="{8BBF62D0-7CB9-404B-B3B7-8CE2E02C2CDA}"/>
    <dgm:cxn modelId="{76BDE5EB-B95E-4A49-B698-CE5A533B69FD}" type="presOf" srcId="{70952011-9103-411B-B0F8-7494FC532FE4}" destId="{44A87018-3391-499A-8316-6D42A706177E}" srcOrd="0" destOrd="0" presId="urn:microsoft.com/office/officeart/2005/8/layout/radial6"/>
    <dgm:cxn modelId="{422B8528-77D4-417F-88FC-198DC1AAF485}" type="presOf" srcId="{9F08ED6C-AAC2-4E8D-A6CF-0970FAFD27A3}" destId="{F974DCAC-DBFF-4034-AC3C-79A4463F0493}" srcOrd="0" destOrd="0" presId="urn:microsoft.com/office/officeart/2005/8/layout/radial6"/>
    <dgm:cxn modelId="{A5F1AE24-EFDD-486E-B639-8A9B76E5CBCB}" type="presOf" srcId="{E6F0DF9C-2A61-47CF-9542-64B4241141B3}" destId="{E7D697F4-AB4F-4B8F-8896-317A7AEFE2F2}" srcOrd="0" destOrd="0" presId="urn:microsoft.com/office/officeart/2005/8/layout/radial6"/>
    <dgm:cxn modelId="{46CDFB87-FF4E-4B66-9501-6665DA7D68F6}" type="presOf" srcId="{4BE2E24B-F1F6-4470-BC52-FFCE51582ED7}" destId="{56AE14D5-BFE0-4435-A7C2-3D31465D2E0C}" srcOrd="0" destOrd="0" presId="urn:microsoft.com/office/officeart/2005/8/layout/radial6"/>
    <dgm:cxn modelId="{9F986A7E-BE5B-4477-852C-95D55E8CB779}" srcId="{9F08ED6C-AAC2-4E8D-A6CF-0970FAFD27A3}" destId="{70952011-9103-411B-B0F8-7494FC532FE4}" srcOrd="1" destOrd="0" parTransId="{E20C3BF9-1280-4E93-93E8-41153B469D54}" sibTransId="{D2715DF1-CD93-49E5-9F44-110FBA9A62EC}"/>
    <dgm:cxn modelId="{A1886646-9692-45AD-A2EB-80679F7C9DF1}" srcId="{9F08ED6C-AAC2-4E8D-A6CF-0970FAFD27A3}" destId="{4BE2E24B-F1F6-4470-BC52-FFCE51582ED7}" srcOrd="3" destOrd="0" parTransId="{C875490E-FC45-4223-9CA2-56FF9F49590F}" sibTransId="{F286E059-193E-4801-BD46-C86E1B16E4B9}"/>
    <dgm:cxn modelId="{337EE9DF-09CD-427B-9AE5-D10F78F6FECD}" srcId="{9F08ED6C-AAC2-4E8D-A6CF-0970FAFD27A3}" destId="{8AB5DDB7-2926-4C23-AD7B-D1021F7A26D6}" srcOrd="0" destOrd="0" parTransId="{7F4CA780-D576-4302-9E44-1F342AFC31B4}" sibTransId="{2B5F6513-8787-427E-A993-F19CD0D8D0FF}"/>
    <dgm:cxn modelId="{7FE485BF-3303-49D3-86EE-23B635D60BCD}" type="presOf" srcId="{F286E059-193E-4801-BD46-C86E1B16E4B9}" destId="{235B25CA-36BD-4632-BEE4-19921726CCED}" srcOrd="0" destOrd="0" presId="urn:microsoft.com/office/officeart/2005/8/layout/radial6"/>
    <dgm:cxn modelId="{E010636B-AE4A-4334-88B9-015DC373CAE0}" type="presParOf" srcId="{26D3EDB1-C961-41D0-8F71-4491EFF03CC5}" destId="{F974DCAC-DBFF-4034-AC3C-79A4463F0493}" srcOrd="0" destOrd="0" presId="urn:microsoft.com/office/officeart/2005/8/layout/radial6"/>
    <dgm:cxn modelId="{F717842B-4507-46C5-B668-2F9EC525A6A7}" type="presParOf" srcId="{26D3EDB1-C961-41D0-8F71-4491EFF03CC5}" destId="{96CC853A-85A7-4983-9C2D-329B3FBF5C0A}" srcOrd="1" destOrd="0" presId="urn:microsoft.com/office/officeart/2005/8/layout/radial6"/>
    <dgm:cxn modelId="{C4B69BFD-0A5D-4DCA-A5EE-DD1440838FA9}" type="presParOf" srcId="{26D3EDB1-C961-41D0-8F71-4491EFF03CC5}" destId="{24361F51-D29B-4EB7-9D7C-234BF26B4883}" srcOrd="2" destOrd="0" presId="urn:microsoft.com/office/officeart/2005/8/layout/radial6"/>
    <dgm:cxn modelId="{99A50726-1418-4436-B6D5-7886894550FF}" type="presParOf" srcId="{26D3EDB1-C961-41D0-8F71-4491EFF03CC5}" destId="{F6F878AD-899F-45A5-86AE-4491F457E928}" srcOrd="3" destOrd="0" presId="urn:microsoft.com/office/officeart/2005/8/layout/radial6"/>
    <dgm:cxn modelId="{7C8295E9-CF08-496E-BB9E-C0FDD333A1A3}" type="presParOf" srcId="{26D3EDB1-C961-41D0-8F71-4491EFF03CC5}" destId="{44A87018-3391-499A-8316-6D42A706177E}" srcOrd="4" destOrd="0" presId="urn:microsoft.com/office/officeart/2005/8/layout/radial6"/>
    <dgm:cxn modelId="{814AA619-F224-45FF-8456-98D947DA74C8}" type="presParOf" srcId="{26D3EDB1-C961-41D0-8F71-4491EFF03CC5}" destId="{2AE3B61D-351C-4AB6-A030-B649911E3FA6}" srcOrd="5" destOrd="0" presId="urn:microsoft.com/office/officeart/2005/8/layout/radial6"/>
    <dgm:cxn modelId="{6BEB5557-481D-4CBE-A7BE-23BC89F0A235}" type="presParOf" srcId="{26D3EDB1-C961-41D0-8F71-4491EFF03CC5}" destId="{78449382-0286-449F-8603-3DD5D65C441F}" srcOrd="6" destOrd="0" presId="urn:microsoft.com/office/officeart/2005/8/layout/radial6"/>
    <dgm:cxn modelId="{829582B2-621D-4042-9115-98C4CD270AF0}" type="presParOf" srcId="{26D3EDB1-C961-41D0-8F71-4491EFF03CC5}" destId="{E7D697F4-AB4F-4B8F-8896-317A7AEFE2F2}" srcOrd="7" destOrd="0" presId="urn:microsoft.com/office/officeart/2005/8/layout/radial6"/>
    <dgm:cxn modelId="{98C2C11E-9015-46B4-830E-A2D76D2562DB}" type="presParOf" srcId="{26D3EDB1-C961-41D0-8F71-4491EFF03CC5}" destId="{D5CAA945-5102-4C84-B190-0F3A1B89F462}" srcOrd="8" destOrd="0" presId="urn:microsoft.com/office/officeart/2005/8/layout/radial6"/>
    <dgm:cxn modelId="{182040BA-D792-4BD0-8DB9-ED7919EA35B7}" type="presParOf" srcId="{26D3EDB1-C961-41D0-8F71-4491EFF03CC5}" destId="{B3F4BAE9-4731-4C8E-85D2-BE82CB4527B6}" srcOrd="9" destOrd="0" presId="urn:microsoft.com/office/officeart/2005/8/layout/radial6"/>
    <dgm:cxn modelId="{6FDE099F-2905-4562-81E9-39E83D40D697}" type="presParOf" srcId="{26D3EDB1-C961-41D0-8F71-4491EFF03CC5}" destId="{56AE14D5-BFE0-4435-A7C2-3D31465D2E0C}" srcOrd="10" destOrd="0" presId="urn:microsoft.com/office/officeart/2005/8/layout/radial6"/>
    <dgm:cxn modelId="{DAD19113-FF74-4506-A53B-0465D1D9961A}" type="presParOf" srcId="{26D3EDB1-C961-41D0-8F71-4491EFF03CC5}" destId="{DCB2D6AC-F272-4367-840A-AE12CC1AC6F4}" srcOrd="11" destOrd="0" presId="urn:microsoft.com/office/officeart/2005/8/layout/radial6"/>
    <dgm:cxn modelId="{1E64CA2A-4DB4-4341-8CE5-57E197303472}" type="presParOf" srcId="{26D3EDB1-C961-41D0-8F71-4491EFF03CC5}" destId="{235B25CA-36BD-4632-BEE4-19921726CC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57B1D3-7E2B-4557-B0F5-5D5CC44AF10A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37909FBD-32EF-469D-89BD-9F7A973F6146}">
      <dgm:prSet phldrT="[Text]" custT="1"/>
      <dgm:spPr/>
      <dgm:t>
        <a:bodyPr/>
        <a:lstStyle/>
        <a:p>
          <a:r>
            <a:rPr lang="en-US" sz="2000" dirty="0" smtClean="0"/>
            <a:t>Design Phase</a:t>
          </a:r>
          <a:endParaRPr lang="en-US" sz="2000" dirty="0"/>
        </a:p>
      </dgm:t>
    </dgm:pt>
    <dgm:pt modelId="{E3A7FA31-8B94-41AF-9B9E-876B4AF72C3F}" type="parTrans" cxnId="{91022021-BABB-4C62-B24B-4A777DE8D077}">
      <dgm:prSet/>
      <dgm:spPr/>
      <dgm:t>
        <a:bodyPr/>
        <a:lstStyle/>
        <a:p>
          <a:endParaRPr lang="en-US" sz="2000"/>
        </a:p>
      </dgm:t>
    </dgm:pt>
    <dgm:pt modelId="{7CB12D8D-A20F-4584-B34D-5558A7E2C994}" type="sibTrans" cxnId="{91022021-BABB-4C62-B24B-4A777DE8D077}">
      <dgm:prSet/>
      <dgm:spPr/>
      <dgm:t>
        <a:bodyPr/>
        <a:lstStyle/>
        <a:p>
          <a:endParaRPr lang="en-US" sz="2000"/>
        </a:p>
      </dgm:t>
    </dgm:pt>
    <dgm:pt modelId="{0B24CAEC-3BBA-4ECF-8D4F-279F32C369E4}">
      <dgm:prSet phldrT="[Text]" custT="1"/>
      <dgm:spPr/>
      <dgm:t>
        <a:bodyPr/>
        <a:lstStyle/>
        <a:p>
          <a:r>
            <a:rPr lang="en-US" sz="2000" dirty="0" smtClean="0"/>
            <a:t>Acceptance Phase</a:t>
          </a:r>
          <a:endParaRPr lang="en-US" sz="2000" dirty="0"/>
        </a:p>
      </dgm:t>
    </dgm:pt>
    <dgm:pt modelId="{2EBD32A1-A16F-48EC-8446-3EA0D78084A1}" type="parTrans" cxnId="{56468DF6-8B3E-4087-AFA6-B1E5BE1DF8C6}">
      <dgm:prSet/>
      <dgm:spPr/>
      <dgm:t>
        <a:bodyPr/>
        <a:lstStyle/>
        <a:p>
          <a:endParaRPr lang="en-US" sz="2000"/>
        </a:p>
      </dgm:t>
    </dgm:pt>
    <dgm:pt modelId="{0E90B177-FF95-4D32-8498-7D13126D9F7F}" type="sibTrans" cxnId="{56468DF6-8B3E-4087-AFA6-B1E5BE1DF8C6}">
      <dgm:prSet/>
      <dgm:spPr/>
      <dgm:t>
        <a:bodyPr/>
        <a:lstStyle/>
        <a:p>
          <a:endParaRPr lang="en-US" sz="2000"/>
        </a:p>
      </dgm:t>
    </dgm:pt>
    <dgm:pt modelId="{BA5568A6-1B0B-4FD1-9B37-34E6B3E0507B}">
      <dgm:prSet phldrT="[Text]" custT="1"/>
      <dgm:spPr/>
      <dgm:t>
        <a:bodyPr/>
        <a:lstStyle/>
        <a:p>
          <a:r>
            <a:rPr lang="en-US" sz="2000" dirty="0" smtClean="0"/>
            <a:t>Construction Phase</a:t>
          </a:r>
          <a:endParaRPr lang="en-US" sz="2000" dirty="0"/>
        </a:p>
      </dgm:t>
    </dgm:pt>
    <dgm:pt modelId="{40BB7A91-5006-40A8-AA95-CF36B3438A07}" type="sibTrans" cxnId="{82D36B11-981C-4CC6-9EF5-FDAAFEBCC1EF}">
      <dgm:prSet/>
      <dgm:spPr/>
      <dgm:t>
        <a:bodyPr/>
        <a:lstStyle/>
        <a:p>
          <a:endParaRPr lang="en-US" sz="2000"/>
        </a:p>
      </dgm:t>
    </dgm:pt>
    <dgm:pt modelId="{77B3896D-57D8-4C5E-95C7-0AA62630991A}" type="parTrans" cxnId="{82D36B11-981C-4CC6-9EF5-FDAAFEBCC1EF}">
      <dgm:prSet/>
      <dgm:spPr/>
      <dgm:t>
        <a:bodyPr/>
        <a:lstStyle/>
        <a:p>
          <a:endParaRPr lang="en-US" sz="2000"/>
        </a:p>
      </dgm:t>
    </dgm:pt>
    <dgm:pt modelId="{8D461F93-DDE3-4CCF-B5C4-638338109590}">
      <dgm:prSet phldrT="[Text]" custT="1"/>
      <dgm:spPr/>
      <dgm:t>
        <a:bodyPr/>
        <a:lstStyle/>
        <a:p>
          <a:r>
            <a:rPr lang="en-US" sz="2000" dirty="0" smtClean="0"/>
            <a:t>Warranty Phase</a:t>
          </a:r>
          <a:endParaRPr lang="en-US" sz="2000" dirty="0"/>
        </a:p>
      </dgm:t>
    </dgm:pt>
    <dgm:pt modelId="{591F6AF5-9E11-4062-A371-0B84FD0B05DB}" type="sibTrans" cxnId="{9A10DBF7-DF8A-4E02-81B0-9CDC7B83E110}">
      <dgm:prSet/>
      <dgm:spPr/>
      <dgm:t>
        <a:bodyPr/>
        <a:lstStyle/>
        <a:p>
          <a:endParaRPr lang="en-US" sz="2000"/>
        </a:p>
      </dgm:t>
    </dgm:pt>
    <dgm:pt modelId="{76D7B371-53A4-4B12-9F62-D54B8CEC334C}" type="parTrans" cxnId="{9A10DBF7-DF8A-4E02-81B0-9CDC7B83E110}">
      <dgm:prSet/>
      <dgm:spPr/>
      <dgm:t>
        <a:bodyPr/>
        <a:lstStyle/>
        <a:p>
          <a:endParaRPr lang="en-US" sz="2000"/>
        </a:p>
      </dgm:t>
    </dgm:pt>
    <dgm:pt modelId="{ECC24949-95AE-4530-9039-89E900DFB411}" type="pres">
      <dgm:prSet presAssocID="{1F57B1D3-7E2B-4557-B0F5-5D5CC44AF10A}" presName="Name0" presStyleCnt="0">
        <dgm:presLayoutVars>
          <dgm:dir/>
          <dgm:animLvl val="lvl"/>
          <dgm:resizeHandles val="exact"/>
        </dgm:presLayoutVars>
      </dgm:prSet>
      <dgm:spPr/>
    </dgm:pt>
    <dgm:pt modelId="{A4E6DADF-9249-4769-978D-613BB931CE11}" type="pres">
      <dgm:prSet presAssocID="{37909FBD-32EF-469D-89BD-9F7A973F61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9729C-AEA0-4C9A-8F3F-B4F286FC23AC}" type="pres">
      <dgm:prSet presAssocID="{7CB12D8D-A20F-4584-B34D-5558A7E2C994}" presName="parTxOnlySpace" presStyleCnt="0"/>
      <dgm:spPr/>
    </dgm:pt>
    <dgm:pt modelId="{32546927-84A6-4FD4-B588-49F3D10A6ABD}" type="pres">
      <dgm:prSet presAssocID="{BA5568A6-1B0B-4FD1-9B37-34E6B3E0507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405F6-37BE-4177-82B7-7CE6E86DCE35}" type="pres">
      <dgm:prSet presAssocID="{40BB7A91-5006-40A8-AA95-CF36B3438A07}" presName="parTxOnlySpace" presStyleCnt="0"/>
      <dgm:spPr/>
    </dgm:pt>
    <dgm:pt modelId="{80097FB3-7C81-4817-A78E-991032ABA49E}" type="pres">
      <dgm:prSet presAssocID="{0B24CAEC-3BBA-4ECF-8D4F-279F32C369E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9346D-6FCD-4B4B-8FD3-7A80C6F14333}" type="pres">
      <dgm:prSet presAssocID="{0E90B177-FF95-4D32-8498-7D13126D9F7F}" presName="parTxOnlySpace" presStyleCnt="0"/>
      <dgm:spPr/>
    </dgm:pt>
    <dgm:pt modelId="{02F5C120-409E-47BC-9410-5C7D343DFD4E}" type="pres">
      <dgm:prSet presAssocID="{8D461F93-DDE3-4CCF-B5C4-63833810959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8F580A-5A63-4E83-9856-3C00E8715166}" type="presOf" srcId="{37909FBD-32EF-469D-89BD-9F7A973F6146}" destId="{A4E6DADF-9249-4769-978D-613BB931CE11}" srcOrd="0" destOrd="0" presId="urn:microsoft.com/office/officeart/2005/8/layout/chevron1"/>
    <dgm:cxn modelId="{91022021-BABB-4C62-B24B-4A777DE8D077}" srcId="{1F57B1D3-7E2B-4557-B0F5-5D5CC44AF10A}" destId="{37909FBD-32EF-469D-89BD-9F7A973F6146}" srcOrd="0" destOrd="0" parTransId="{E3A7FA31-8B94-41AF-9B9E-876B4AF72C3F}" sibTransId="{7CB12D8D-A20F-4584-B34D-5558A7E2C994}"/>
    <dgm:cxn modelId="{FB4032FD-A179-4F3C-8A93-DB1403B48B74}" type="presOf" srcId="{BA5568A6-1B0B-4FD1-9B37-34E6B3E0507B}" destId="{32546927-84A6-4FD4-B588-49F3D10A6ABD}" srcOrd="0" destOrd="0" presId="urn:microsoft.com/office/officeart/2005/8/layout/chevron1"/>
    <dgm:cxn modelId="{8F722EBB-A07E-4E72-A69C-9FF72C3710F7}" type="presOf" srcId="{8D461F93-DDE3-4CCF-B5C4-638338109590}" destId="{02F5C120-409E-47BC-9410-5C7D343DFD4E}" srcOrd="0" destOrd="0" presId="urn:microsoft.com/office/officeart/2005/8/layout/chevron1"/>
    <dgm:cxn modelId="{526F26FD-E31C-43A7-9D26-FFDFEBBA04D6}" type="presOf" srcId="{0B24CAEC-3BBA-4ECF-8D4F-279F32C369E4}" destId="{80097FB3-7C81-4817-A78E-991032ABA49E}" srcOrd="0" destOrd="0" presId="urn:microsoft.com/office/officeart/2005/8/layout/chevron1"/>
    <dgm:cxn modelId="{04A1B74C-FC37-4BD0-A353-1DAD59288867}" type="presOf" srcId="{1F57B1D3-7E2B-4557-B0F5-5D5CC44AF10A}" destId="{ECC24949-95AE-4530-9039-89E900DFB411}" srcOrd="0" destOrd="0" presId="urn:microsoft.com/office/officeart/2005/8/layout/chevron1"/>
    <dgm:cxn modelId="{82D36B11-981C-4CC6-9EF5-FDAAFEBCC1EF}" srcId="{1F57B1D3-7E2B-4557-B0F5-5D5CC44AF10A}" destId="{BA5568A6-1B0B-4FD1-9B37-34E6B3E0507B}" srcOrd="1" destOrd="0" parTransId="{77B3896D-57D8-4C5E-95C7-0AA62630991A}" sibTransId="{40BB7A91-5006-40A8-AA95-CF36B3438A07}"/>
    <dgm:cxn modelId="{9A10DBF7-DF8A-4E02-81B0-9CDC7B83E110}" srcId="{1F57B1D3-7E2B-4557-B0F5-5D5CC44AF10A}" destId="{8D461F93-DDE3-4CCF-B5C4-638338109590}" srcOrd="3" destOrd="0" parTransId="{76D7B371-53A4-4B12-9F62-D54B8CEC334C}" sibTransId="{591F6AF5-9E11-4062-A371-0B84FD0B05DB}"/>
    <dgm:cxn modelId="{56468DF6-8B3E-4087-AFA6-B1E5BE1DF8C6}" srcId="{1F57B1D3-7E2B-4557-B0F5-5D5CC44AF10A}" destId="{0B24CAEC-3BBA-4ECF-8D4F-279F32C369E4}" srcOrd="2" destOrd="0" parTransId="{2EBD32A1-A16F-48EC-8446-3EA0D78084A1}" sibTransId="{0E90B177-FF95-4D32-8498-7D13126D9F7F}"/>
    <dgm:cxn modelId="{9065FF00-EA08-4C19-9944-A3AD011393C1}" type="presParOf" srcId="{ECC24949-95AE-4530-9039-89E900DFB411}" destId="{A4E6DADF-9249-4769-978D-613BB931CE11}" srcOrd="0" destOrd="0" presId="urn:microsoft.com/office/officeart/2005/8/layout/chevron1"/>
    <dgm:cxn modelId="{DF55A529-A00C-4B08-A488-D5EC167823D9}" type="presParOf" srcId="{ECC24949-95AE-4530-9039-89E900DFB411}" destId="{A239729C-AEA0-4C9A-8F3F-B4F286FC23AC}" srcOrd="1" destOrd="0" presId="urn:microsoft.com/office/officeart/2005/8/layout/chevron1"/>
    <dgm:cxn modelId="{48E812D0-AC32-4452-ABB8-43AD682A9C41}" type="presParOf" srcId="{ECC24949-95AE-4530-9039-89E900DFB411}" destId="{32546927-84A6-4FD4-B588-49F3D10A6ABD}" srcOrd="2" destOrd="0" presId="urn:microsoft.com/office/officeart/2005/8/layout/chevron1"/>
    <dgm:cxn modelId="{BF9F5F94-9579-43C1-80C3-0684966990CC}" type="presParOf" srcId="{ECC24949-95AE-4530-9039-89E900DFB411}" destId="{B73405F6-37BE-4177-82B7-7CE6E86DCE35}" srcOrd="3" destOrd="0" presId="urn:microsoft.com/office/officeart/2005/8/layout/chevron1"/>
    <dgm:cxn modelId="{F156B40C-5073-480B-AD3B-5CF48AFA1CD2}" type="presParOf" srcId="{ECC24949-95AE-4530-9039-89E900DFB411}" destId="{80097FB3-7C81-4817-A78E-991032ABA49E}" srcOrd="4" destOrd="0" presId="urn:microsoft.com/office/officeart/2005/8/layout/chevron1"/>
    <dgm:cxn modelId="{DFD16655-408A-499B-A35C-3210368BCC9D}" type="presParOf" srcId="{ECC24949-95AE-4530-9039-89E900DFB411}" destId="{3FD9346D-6FCD-4B4B-8FD3-7A80C6F14333}" srcOrd="5" destOrd="0" presId="urn:microsoft.com/office/officeart/2005/8/layout/chevron1"/>
    <dgm:cxn modelId="{35E23298-EC68-4DB7-844A-603CD9693995}" type="presParOf" srcId="{ECC24949-95AE-4530-9039-89E900DFB411}" destId="{02F5C120-409E-47BC-9410-5C7D343DFD4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B25CA-36BD-4632-BEE4-19921726CCED}">
      <dsp:nvSpPr>
        <dsp:cNvPr id="0" name=""/>
        <dsp:cNvSpPr/>
      </dsp:nvSpPr>
      <dsp:spPr>
        <a:xfrm>
          <a:off x="691678" y="398308"/>
          <a:ext cx="2655243" cy="265524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F4BAE9-4731-4C8E-85D2-BE82CB4527B6}">
      <dsp:nvSpPr>
        <dsp:cNvPr id="0" name=""/>
        <dsp:cNvSpPr/>
      </dsp:nvSpPr>
      <dsp:spPr>
        <a:xfrm>
          <a:off x="691678" y="398308"/>
          <a:ext cx="2655243" cy="265524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449382-0286-449F-8603-3DD5D65C441F}">
      <dsp:nvSpPr>
        <dsp:cNvPr id="0" name=""/>
        <dsp:cNvSpPr/>
      </dsp:nvSpPr>
      <dsp:spPr>
        <a:xfrm>
          <a:off x="691678" y="398308"/>
          <a:ext cx="2655243" cy="265524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F878AD-899F-45A5-86AE-4491F457E928}">
      <dsp:nvSpPr>
        <dsp:cNvPr id="0" name=""/>
        <dsp:cNvSpPr/>
      </dsp:nvSpPr>
      <dsp:spPr>
        <a:xfrm>
          <a:off x="691678" y="398308"/>
          <a:ext cx="2655243" cy="265524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74DCAC-DBFF-4034-AC3C-79A4463F0493}">
      <dsp:nvSpPr>
        <dsp:cNvPr id="0" name=""/>
        <dsp:cNvSpPr/>
      </dsp:nvSpPr>
      <dsp:spPr>
        <a:xfrm>
          <a:off x="1407988" y="1114618"/>
          <a:ext cx="1222623" cy="1222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Project Team</a:t>
          </a:r>
          <a:endParaRPr lang="en-US" sz="2200" kern="1200" dirty="0"/>
        </a:p>
      </dsp:txBody>
      <dsp:txXfrm>
        <a:off x="1587037" y="1293667"/>
        <a:ext cx="864525" cy="864525"/>
      </dsp:txXfrm>
    </dsp:sp>
    <dsp:sp modelId="{96CC853A-85A7-4983-9C2D-329B3FBF5C0A}">
      <dsp:nvSpPr>
        <dsp:cNvPr id="0" name=""/>
        <dsp:cNvSpPr/>
      </dsp:nvSpPr>
      <dsp:spPr>
        <a:xfrm>
          <a:off x="1591381" y="1200"/>
          <a:ext cx="855836" cy="855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Owner</a:t>
          </a:r>
          <a:endParaRPr lang="en-US" sz="1500" kern="1200" dirty="0"/>
        </a:p>
      </dsp:txBody>
      <dsp:txXfrm>
        <a:off x="1716715" y="126534"/>
        <a:ext cx="605168" cy="605168"/>
      </dsp:txXfrm>
    </dsp:sp>
    <dsp:sp modelId="{44A87018-3391-499A-8316-6D42A706177E}">
      <dsp:nvSpPr>
        <dsp:cNvPr id="0" name=""/>
        <dsp:cNvSpPr/>
      </dsp:nvSpPr>
      <dsp:spPr>
        <a:xfrm>
          <a:off x="2888193" y="1298011"/>
          <a:ext cx="855836" cy="855836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A/E</a:t>
          </a:r>
          <a:endParaRPr lang="en-US" sz="1500" kern="1200" dirty="0"/>
        </a:p>
      </dsp:txBody>
      <dsp:txXfrm>
        <a:off x="3013527" y="1423345"/>
        <a:ext cx="605168" cy="605168"/>
      </dsp:txXfrm>
    </dsp:sp>
    <dsp:sp modelId="{E7D697F4-AB4F-4B8F-8896-317A7AEFE2F2}">
      <dsp:nvSpPr>
        <dsp:cNvPr id="0" name=""/>
        <dsp:cNvSpPr/>
      </dsp:nvSpPr>
      <dsp:spPr>
        <a:xfrm>
          <a:off x="1591381" y="2594823"/>
          <a:ext cx="855836" cy="855836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CM/GC</a:t>
          </a:r>
          <a:endParaRPr lang="en-US" sz="1500" kern="1200" dirty="0"/>
        </a:p>
      </dsp:txBody>
      <dsp:txXfrm>
        <a:off x="1716715" y="2720157"/>
        <a:ext cx="605168" cy="605168"/>
      </dsp:txXfrm>
    </dsp:sp>
    <dsp:sp modelId="{56AE14D5-BFE0-4435-A7C2-3D31465D2E0C}">
      <dsp:nvSpPr>
        <dsp:cNvPr id="0" name=""/>
        <dsp:cNvSpPr/>
      </dsp:nvSpPr>
      <dsp:spPr>
        <a:xfrm>
          <a:off x="294570" y="1298011"/>
          <a:ext cx="855836" cy="85583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CxA</a:t>
          </a:r>
          <a:endParaRPr lang="en-US" sz="1500" kern="1200" dirty="0"/>
        </a:p>
      </dsp:txBody>
      <dsp:txXfrm>
        <a:off x="419904" y="1423345"/>
        <a:ext cx="605168" cy="605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6DADF-9249-4769-978D-613BB931CE11}">
      <dsp:nvSpPr>
        <dsp:cNvPr id="0" name=""/>
        <dsp:cNvSpPr/>
      </dsp:nvSpPr>
      <dsp:spPr>
        <a:xfrm>
          <a:off x="4098" y="0"/>
          <a:ext cx="2385899" cy="6858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 Phase</a:t>
          </a:r>
          <a:endParaRPr lang="en-US" sz="2000" kern="1200" dirty="0"/>
        </a:p>
      </dsp:txBody>
      <dsp:txXfrm>
        <a:off x="346998" y="0"/>
        <a:ext cx="1700099" cy="685800"/>
      </dsp:txXfrm>
    </dsp:sp>
    <dsp:sp modelId="{32546927-84A6-4FD4-B588-49F3D10A6ABD}">
      <dsp:nvSpPr>
        <dsp:cNvPr id="0" name=""/>
        <dsp:cNvSpPr/>
      </dsp:nvSpPr>
      <dsp:spPr>
        <a:xfrm>
          <a:off x="2151408" y="0"/>
          <a:ext cx="2385899" cy="685800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Construction Phase</a:t>
          </a:r>
          <a:endParaRPr lang="en-US" sz="2000" kern="1200" dirty="0"/>
        </a:p>
      </dsp:txBody>
      <dsp:txXfrm>
        <a:off x="2494308" y="0"/>
        <a:ext cx="1700099" cy="685800"/>
      </dsp:txXfrm>
    </dsp:sp>
    <dsp:sp modelId="{80097FB3-7C81-4817-A78E-991032ABA49E}">
      <dsp:nvSpPr>
        <dsp:cNvPr id="0" name=""/>
        <dsp:cNvSpPr/>
      </dsp:nvSpPr>
      <dsp:spPr>
        <a:xfrm>
          <a:off x="4298717" y="0"/>
          <a:ext cx="2385899" cy="685800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Acceptance Phase</a:t>
          </a:r>
          <a:endParaRPr lang="en-US" sz="2000" kern="1200" dirty="0"/>
        </a:p>
      </dsp:txBody>
      <dsp:txXfrm>
        <a:off x="4641617" y="0"/>
        <a:ext cx="1700099" cy="685800"/>
      </dsp:txXfrm>
    </dsp:sp>
    <dsp:sp modelId="{02F5C120-409E-47BC-9410-5C7D343DFD4E}">
      <dsp:nvSpPr>
        <dsp:cNvPr id="0" name=""/>
        <dsp:cNvSpPr/>
      </dsp:nvSpPr>
      <dsp:spPr>
        <a:xfrm>
          <a:off x="6446026" y="0"/>
          <a:ext cx="2385899" cy="685800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Warranty Phase</a:t>
          </a:r>
          <a:endParaRPr lang="en-US" sz="2000" kern="1200" dirty="0"/>
        </a:p>
      </dsp:txBody>
      <dsp:txXfrm>
        <a:off x="6788926" y="0"/>
        <a:ext cx="1700099" cy="685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4D2183B-FC35-4C18-BCD0-E97112C1C515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47052A2C-3705-4254-9247-20436C102A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3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311" cy="480886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227" y="1"/>
            <a:ext cx="3169310" cy="480886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382F3D13-3B5A-4500-842B-6F465F79157B}" type="datetimeFigureOut">
              <a:rPr lang="en-US" smtClean="0"/>
              <a:pPr/>
              <a:t>9/25/2017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20" y="4560984"/>
            <a:ext cx="5851162" cy="4319714"/>
          </a:xfrm>
          <a:prstGeom prst="rect">
            <a:avLst/>
          </a:prstGeom>
        </p:spPr>
        <p:txBody>
          <a:bodyPr vert="horz" lIns="94348" tIns="47174" rIns="94348" bIns="471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8662"/>
            <a:ext cx="3169311" cy="480886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227" y="9118662"/>
            <a:ext cx="3169310" cy="480886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73608833-ACB6-4362-B250-B2E4E6765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2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Georgia Tech,</a:t>
            </a:r>
            <a:r>
              <a:rPr lang="en-US" baseline="0" dirty="0" smtClean="0"/>
              <a:t> the CxA is a critical member of the team for inspections – For BOR owned property, there is not a local jurisdiction inspecting MEP systems.  We rely on the design team and the CxA to inspect work, in addition to special inspections and testing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8833-ACB6-4362-B250-B2E4E6765C0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7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Georgia Tech,</a:t>
            </a:r>
            <a:r>
              <a:rPr lang="en-US" baseline="0" dirty="0" smtClean="0"/>
              <a:t> the CxA is a critical member of the team for inspections – For BOR owned property, there is not a local jurisdiction inspecting MEP systems.  We rely on the design team and the CxA to inspect work, in addition to special inspections and testing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8833-ACB6-4362-B250-B2E4E6765C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2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7: Can Darren remind those in the room that at GT, “owners” means both building occupants and building operators. So, for OPR and O&amp;M training requirements, getting input from appropriate “owners” is important. He can mention that Greg or others from GT will go into this in more detail further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8833-ACB6-4362-B250-B2E4E6765C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that Garry Lockerman is A.D. of the Area Teams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PMs should reach out to him 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they aren’t getting the input/engagement needed from O&amp;M teams.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8833-ACB6-4362-B250-B2E4E6765C0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4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quarterly O&amp;M meetings in the Warranty Phase that we did on Glenn &amp; Towers as a good practice to replicate.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8833-ACB6-4362-B250-B2E4E6765C0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8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/>
                <a:cs typeface="Arial"/>
              </a:rPr>
              <a:t>Commissioning requirements in project manual </a:t>
            </a:r>
          </a:p>
          <a:p>
            <a:r>
              <a:rPr lang="en-US" sz="1200" dirty="0" smtClean="0">
                <a:latin typeface="Arial"/>
                <a:cs typeface="Arial"/>
              </a:rPr>
              <a:t>Make sure TRAINING requirements for O+M staff are clearly identified. Suggest requiring professional videographer.</a:t>
            </a:r>
          </a:p>
          <a:p>
            <a:r>
              <a:rPr lang="en-US" sz="1200" dirty="0" smtClean="0">
                <a:latin typeface="Arial"/>
                <a:cs typeface="Arial"/>
              </a:rPr>
              <a:t>Creation of a Current Facility Requirements (CFR) document and O+M Manual at the completion of Commissioning.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08833-ACB6-4362-B250-B2E4E6765C0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0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28600" y="762000"/>
            <a:ext cx="8763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2800" b="0" i="0" kern="1200" spc="300" baseline="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rPr>
              <a:t>Commissioning for </a:t>
            </a:r>
          </a:p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2800" b="0" i="0" kern="1200" spc="300" baseline="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rPr>
              <a:t>High-Performance Buildings</a:t>
            </a:r>
            <a:endParaRPr lang="en-US" sz="2800" kern="1200" spc="300" dirty="0" smtClean="0">
              <a:solidFill>
                <a:schemeClr val="tx1"/>
              </a:solidFill>
              <a:latin typeface="Helvetica" pitchFamily="34" charset="0"/>
              <a:ea typeface="+mn-ea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en-US" sz="4000" b="1" i="1" spc="300" baseline="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000" b="1" spc="300" baseline="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spc="30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spc="30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spc="30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spc="30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spc="30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spc="30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800" spc="300" baseline="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800" spc="300" baseline="0" dirty="0" smtClean="0">
                <a:solidFill>
                  <a:schemeClr val="tx1"/>
                </a:solidFill>
                <a:latin typeface="Helvetica" pitchFamily="34" charset="0"/>
                <a:cs typeface="Arial" pitchFamily="34" charset="0"/>
              </a:rPr>
              <a:t>Atlanta, Georgia</a:t>
            </a:r>
            <a:endParaRPr lang="en-US" sz="1800" spc="30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/>
            <a:r>
              <a:rPr lang="en-US" sz="2000" i="0" spc="300" baseline="0" dirty="0" smtClean="0">
                <a:solidFill>
                  <a:schemeClr val="tx1"/>
                </a:solidFill>
                <a:latin typeface="Helvetica" pitchFamily="34" charset="0"/>
                <a:cs typeface="Arial" pitchFamily="34" charset="0"/>
              </a:rPr>
              <a:t>March 9, 2016</a:t>
            </a:r>
            <a:endParaRPr lang="en-US" sz="2000" i="0" spc="300" dirty="0" smtClean="0">
              <a:solidFill>
                <a:schemeClr val="tx1"/>
              </a:solidFill>
              <a:latin typeface="Helvetica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Helvetica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286000"/>
            <a:ext cx="2297217" cy="163244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2057400" cy="2057400"/>
          </a:xfrm>
          <a:prstGeom prst="rect">
            <a:avLst/>
          </a:prstGeom>
        </p:spPr>
      </p:pic>
      <p:pic>
        <p:nvPicPr>
          <p:cNvPr id="9" name="Picture 8" descr="N:\MARKETING INFO\RFQ-RFP Submittals\Projects Avaleen's Desktop\Swoosh.jpg"/>
          <p:cNvPicPr/>
          <p:nvPr userDrawn="1"/>
        </p:nvPicPr>
        <p:blipFill>
          <a:blip r:embed="rId4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:\MARKETING INFO\RFQ-RFP Submittals\Projects Avaleen's Desktop\Swoosh.jpg"/>
          <p:cNvPicPr/>
          <p:nvPr userDrawn="1"/>
        </p:nvPicPr>
        <p:blipFill>
          <a:blip r:embed="rId2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029200" cy="4754563"/>
          </a:xfrm>
          <a:prstGeom prst="rect">
            <a:avLst/>
          </a:prstGeom>
        </p:spPr>
        <p:txBody>
          <a:bodyPr/>
          <a:lstStyle>
            <a:lvl1pPr marL="917575" indent="-460375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1371600" indent="-457200">
              <a:defRPr>
                <a:latin typeface="Helvetica" pitchFamily="34" charset="0"/>
              </a:defRPr>
            </a:lvl2pPr>
            <a:lvl3pPr marL="18288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2286000" indent="-457200">
              <a:defRPr>
                <a:latin typeface="Helvetica" pitchFamily="34" charset="0"/>
              </a:defRPr>
            </a:lvl4pPr>
            <a:lvl5pPr marL="2743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334000" y="1219200"/>
            <a:ext cx="3810000" cy="5029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7" name="Picture 6" descr="N:\MARKETING INFO\RFQ-RFP Submittals\Projects Avaleen's Desktop\Swoosh.jpg"/>
          <p:cNvPicPr/>
          <p:nvPr userDrawn="1"/>
        </p:nvPicPr>
        <p:blipFill rotWithShape="1">
          <a:blip r:embed="rId2" cstate="print"/>
          <a:srcRect l="29901" t="51034" r="579"/>
          <a:stretch/>
        </p:blipFill>
        <p:spPr bwMode="auto">
          <a:xfrm>
            <a:off x="1" y="6103088"/>
            <a:ext cx="9143999" cy="7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07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029200" cy="4754563"/>
          </a:xfrm>
          <a:prstGeom prst="rect">
            <a:avLst/>
          </a:prstGeom>
        </p:spPr>
        <p:txBody>
          <a:bodyPr/>
          <a:lstStyle>
            <a:lvl1pPr marL="917575" indent="-460375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1371600" indent="-457200">
              <a:defRPr>
                <a:latin typeface="Helvetica" pitchFamily="34" charset="0"/>
              </a:defRPr>
            </a:lvl2pPr>
            <a:lvl3pPr marL="18288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2286000" indent="-457200">
              <a:defRPr>
                <a:latin typeface="Helvetica" pitchFamily="34" charset="0"/>
              </a:defRPr>
            </a:lvl4pPr>
            <a:lvl5pPr marL="2743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334000" y="1219200"/>
            <a:ext cx="3810000" cy="5029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7" name="Picture 6" descr="N:\MARKETING INFO\RFQ-RFP Submittals\Projects Avaleen's Desktop\Swoosh.jpg"/>
          <p:cNvPicPr/>
          <p:nvPr userDrawn="1"/>
        </p:nvPicPr>
        <p:blipFill rotWithShape="1">
          <a:blip r:embed="rId2" cstate="print"/>
          <a:srcRect l="29901" t="51034" r="579"/>
          <a:stretch/>
        </p:blipFill>
        <p:spPr bwMode="auto">
          <a:xfrm>
            <a:off x="1" y="6103088"/>
            <a:ext cx="9143999" cy="7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9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marL="119063" indent="0" algn="l"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029200" cy="4754563"/>
          </a:xfrm>
          <a:prstGeom prst="rect">
            <a:avLst/>
          </a:prstGeom>
        </p:spPr>
        <p:txBody>
          <a:bodyPr/>
          <a:lstStyle>
            <a:lvl1pPr marL="917575" indent="-460375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1371600" indent="-457200">
              <a:defRPr>
                <a:latin typeface="Helvetica" pitchFamily="34" charset="0"/>
              </a:defRPr>
            </a:lvl2pPr>
            <a:lvl3pPr marL="18288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2286000" indent="-457200">
              <a:defRPr>
                <a:latin typeface="Helvetica" pitchFamily="34" charset="0"/>
              </a:defRPr>
            </a:lvl4pPr>
            <a:lvl5pPr marL="2743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334000" y="1219200"/>
            <a:ext cx="3810000" cy="5029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12" name="Picture 11" descr="N:\MARKETING INFO\RFQ-RFP Submittals\Projects Avaleen's Desktop\Swoosh.jpg"/>
          <p:cNvPicPr/>
          <p:nvPr userDrawn="1"/>
        </p:nvPicPr>
        <p:blipFill>
          <a:blip r:embed="rId2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marL="119063" indent="0" algn="l"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228600" y="1219200"/>
            <a:ext cx="8686800" cy="5029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8" name="Picture 7" descr="N:\MARKETING INFO\RFQ-RFP Submittals\Projects Avaleen's Desktop\Swoosh.jpg"/>
          <p:cNvPicPr/>
          <p:nvPr userDrawn="1"/>
        </p:nvPicPr>
        <p:blipFill>
          <a:blip r:embed="rId2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685800" indent="-457200">
              <a:defRPr>
                <a:latin typeface="Helvetica" pitchFamily="34" charset="0"/>
              </a:defRPr>
            </a:lvl2pPr>
            <a:lvl3pPr marL="9144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1143000" indent="-457200">
              <a:defRPr>
                <a:latin typeface="Helvetica" pitchFamily="34" charset="0"/>
              </a:defRPr>
            </a:lvl4pPr>
            <a:lvl5pPr marL="13716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685800" indent="-457200">
              <a:defRPr>
                <a:latin typeface="Helvetica" pitchFamily="34" charset="0"/>
              </a:defRPr>
            </a:lvl2pPr>
            <a:lvl3pPr marL="9144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1143000" indent="-457200">
              <a:defRPr>
                <a:latin typeface="Helvetica" pitchFamily="34" charset="0"/>
              </a:defRPr>
            </a:lvl4pPr>
            <a:lvl5pPr marL="13716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marL="119063" indent="0" algn="l"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11" name="Picture 10" descr="N:\MARKETING INFO\RFQ-RFP Submittals\Projects Avaleen's Desktop\Swoosh.jpg"/>
          <p:cNvPicPr/>
          <p:nvPr userDrawn="1"/>
        </p:nvPicPr>
        <p:blipFill>
          <a:blip r:embed="rId2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marL="119063" indent="0" algn="l"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2191512"/>
            <a:ext cx="4038600" cy="38862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685800" indent="-457200">
              <a:defRPr>
                <a:latin typeface="Helvetica" pitchFamily="34" charset="0"/>
              </a:defRPr>
            </a:lvl2pPr>
            <a:lvl3pPr marL="9144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1143000" indent="-457200">
              <a:defRPr>
                <a:latin typeface="Helvetica" pitchFamily="34" charset="0"/>
              </a:defRPr>
            </a:lvl4pPr>
            <a:lvl5pPr marL="13716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2191512"/>
            <a:ext cx="4038600" cy="38862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685800" indent="-457200">
              <a:defRPr>
                <a:latin typeface="Helvetica" pitchFamily="34" charset="0"/>
              </a:defRPr>
            </a:lvl2pPr>
            <a:lvl3pPr marL="9144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1143000" indent="-457200">
              <a:defRPr>
                <a:latin typeface="Helvetica" pitchFamily="34" charset="0"/>
              </a:defRPr>
            </a:lvl4pPr>
            <a:lvl5pPr marL="13716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11" name="Picture 10" descr="N:\MARKETING INFO\RFQ-RFP Submittals\Projects Avaleen's Desktop\Swoosh.jpg"/>
          <p:cNvPicPr/>
          <p:nvPr userDrawn="1"/>
        </p:nvPicPr>
        <p:blipFill>
          <a:blip r:embed="rId2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3008313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770888"/>
            <a:ext cx="3008313" cy="440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19063" indent="0" algn="l">
              <a:defRPr>
                <a:latin typeface="Helvetica" pitchFamily="34" charset="0"/>
              </a:defRPr>
            </a:lvl1pPr>
          </a:lstStyle>
          <a:p>
            <a:pPr marL="11906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81400" y="1146681"/>
            <a:ext cx="5105400" cy="502551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685800" indent="-457200">
              <a:defRPr>
                <a:latin typeface="Helvetica" pitchFamily="34" charset="0"/>
              </a:defRPr>
            </a:lvl2pPr>
            <a:lvl3pPr marL="9144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1143000" indent="-457200">
              <a:defRPr>
                <a:latin typeface="Helvetica" pitchFamily="34" charset="0"/>
              </a:defRPr>
            </a:lvl4pPr>
            <a:lvl5pPr marL="13716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12" name="Picture 11" descr="N:\MARKETING INFO\RFQ-RFP Submittals\Projects Avaleen's Desktop\Swoosh.jpg"/>
          <p:cNvPicPr/>
          <p:nvPr userDrawn="1"/>
        </p:nvPicPr>
        <p:blipFill>
          <a:blip r:embed="rId2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777617"/>
            <a:ext cx="3048000" cy="439458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685800" indent="-457200">
              <a:defRPr>
                <a:latin typeface="Helvetica" pitchFamily="34" charset="0"/>
              </a:defRPr>
            </a:lvl2pPr>
            <a:lvl3pPr marL="9144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1143000" indent="-457200">
              <a:defRPr>
                <a:latin typeface="Helvetica" pitchFamily="34" charset="0"/>
              </a:defRPr>
            </a:lvl4pPr>
            <a:lvl5pPr marL="13716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30480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19063" indent="0" algn="l">
              <a:defRPr>
                <a:latin typeface="Helvetica" pitchFamily="34" charset="0"/>
              </a:defRPr>
            </a:lvl1pPr>
          </a:lstStyle>
          <a:p>
            <a:pPr marL="11906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3581400" y="1143000"/>
            <a:ext cx="5562600" cy="5029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12" name="Picture 11" descr="N:\MARKETING INFO\RFQ-RFP Submittals\Projects Avaleen's Desktop\Swoosh.jpg"/>
          <p:cNvPicPr/>
          <p:nvPr userDrawn="1"/>
        </p:nvPicPr>
        <p:blipFill>
          <a:blip r:embed="rId2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40429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469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976938"/>
            <a:ext cx="548640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19063" indent="0" algn="l">
              <a:defRPr>
                <a:latin typeface="Helvetica" pitchFamily="34" charset="0"/>
              </a:defRPr>
            </a:lvl1pPr>
          </a:lstStyle>
          <a:p>
            <a:pPr marL="11906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9" name="Picture 8" descr="N:\MARKETING INFO\RFQ-RFP Submittals\Projects Avaleen's Desktop\Swoosh.jpg"/>
          <p:cNvPicPr/>
          <p:nvPr userDrawn="1"/>
        </p:nvPicPr>
        <p:blipFill>
          <a:blip r:embed="rId2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latin typeface="Helvetica" pitchFamily="34" charset="0"/>
              </a:defRPr>
            </a:lvl1pPr>
          </a:lstStyle>
          <a:p>
            <a:r>
              <a:rPr lang="en-US" dirty="0" smtClean="0"/>
              <a:t>Client</a:t>
            </a:r>
          </a:p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/>
          <a:lstStyle>
            <a:lvl1pPr marL="119063" indent="0" algn="l"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90600"/>
            <a:ext cx="9144000" cy="15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outerShdw sx="1000" sy="1000" algn="ctr" rotWithShape="0">
              <a:srgbClr val="000000">
                <a:alpha val="99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371600"/>
            <a:ext cx="5029200" cy="4724400"/>
          </a:xfrm>
          <a:prstGeom prst="rect">
            <a:avLst/>
          </a:prstGeom>
        </p:spPr>
        <p:txBody>
          <a:bodyPr/>
          <a:lstStyle>
            <a:lvl1pPr marL="917575" indent="-460375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1pPr>
            <a:lvl2pPr marL="1371600" indent="-457200">
              <a:defRPr>
                <a:latin typeface="Helvetica" pitchFamily="34" charset="0"/>
              </a:defRPr>
            </a:lvl2pPr>
            <a:lvl3pPr marL="18288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3pPr>
            <a:lvl4pPr marL="2286000" indent="-457200">
              <a:defRPr>
                <a:latin typeface="Helvetica" pitchFamily="34" charset="0"/>
              </a:defRPr>
            </a:lvl4pPr>
            <a:lvl5pPr marL="2743200" indent="-457200">
              <a:buClr>
                <a:srgbClr val="D1E458"/>
              </a:buClr>
              <a:buFont typeface="Wingdings" pitchFamily="2" charset="2"/>
              <a:buChar char="§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334000" y="1219200"/>
            <a:ext cx="3810000" cy="2423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334000" y="3810000"/>
            <a:ext cx="3810000" cy="24231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N:\MARKETING INFO\RFQ-RFP Submittals\Projects Avaleen's Desktop\Swoosh.jpg"/>
          <p:cNvPicPr/>
          <p:nvPr userDrawn="1"/>
        </p:nvPicPr>
        <p:blipFill>
          <a:blip r:embed="rId2" cstate="print"/>
          <a:srcRect l="29901" t="51034" r="575"/>
          <a:stretch>
            <a:fillRect/>
          </a:stretch>
        </p:blipFill>
        <p:spPr bwMode="auto">
          <a:xfrm>
            <a:off x="1" y="5943600"/>
            <a:ext cx="9143999" cy="90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sten_Swoosh 11in copy.jpg"/>
          <p:cNvPicPr>
            <a:picLocks noChangeAspect="1"/>
          </p:cNvPicPr>
          <p:nvPr userDrawn="1"/>
        </p:nvPicPr>
        <p:blipFill>
          <a:blip r:embed="rId14" cstate="print"/>
          <a:srcRect b="8814"/>
          <a:stretch>
            <a:fillRect/>
          </a:stretch>
        </p:blipFill>
        <p:spPr>
          <a:xfrm>
            <a:off x="0" y="5281353"/>
            <a:ext cx="9144000" cy="157664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598920"/>
            <a:ext cx="22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spc="300" dirty="0" smtClean="0">
                <a:latin typeface="Helvetica" pitchFamily="34" charset="0"/>
                <a:cs typeface="Arial" pitchFamily="34" charset="0"/>
              </a:rPr>
              <a:t>www.epstengroup.com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  <p:sldLayoutId id="2147483657" r:id="rId8"/>
    <p:sldLayoutId id="2147483654" r:id="rId9"/>
    <p:sldLayoutId id="2147483655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Raoul%20Hall%20Cx%20Training%203-24-15.pdf" TargetMode="External"/><Relationship Id="rId2" Type="http://schemas.openxmlformats.org/officeDocument/2006/relationships/hyperlink" Target="combined%20training%20plans_AM%20Add_1-19-16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hyperlink" Target="Appendix%206%20O&amp;M%20Training%20Agenda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CSG-262%20Final%20Cx%20Report_3-1-16.pdf" TargetMode="External"/><Relationship Id="rId2" Type="http://schemas.openxmlformats.org/officeDocument/2006/relationships/hyperlink" Target="http://siemens.georgiaquickstart.org/wsroot/index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20150310_GTGTR_MV_Plan%20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T%20Boggs%20OPR%20Rev6%205-15-201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hyperlink" Target="design_review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CxA at Georgia Tech  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21021" y="1066800"/>
            <a:ext cx="5029200" cy="4754563"/>
          </a:xfrm>
        </p:spPr>
        <p:txBody>
          <a:bodyPr>
            <a:normAutofit fontScale="70000" lnSpcReduction="20000"/>
          </a:bodyPr>
          <a:lstStyle/>
          <a:p>
            <a:pPr marL="457200" indent="0">
              <a:buNone/>
            </a:pPr>
            <a:r>
              <a:rPr lang="en-US" sz="3500" b="1" dirty="0" smtClean="0">
                <a:cs typeface="Helvetica" pitchFamily="34" charset="0"/>
              </a:rPr>
              <a:t>TRAINING OUTLINE</a:t>
            </a:r>
          </a:p>
          <a:p>
            <a:pPr marL="457200" indent="0">
              <a:buNone/>
            </a:pPr>
            <a:endParaRPr lang="en-US" sz="3500" b="1" dirty="0" smtClean="0">
              <a:cs typeface="Helvetica" pitchFamily="34" charset="0"/>
            </a:endParaRPr>
          </a:p>
          <a:p>
            <a:r>
              <a:rPr lang="en-US" sz="3400" b="1" dirty="0">
                <a:cs typeface="Helvetica" pitchFamily="34" charset="0"/>
              </a:rPr>
              <a:t>O</a:t>
            </a:r>
            <a:r>
              <a:rPr lang="en-US" sz="3400" b="1" dirty="0" smtClean="0">
                <a:cs typeface="Helvetica" pitchFamily="34" charset="0"/>
              </a:rPr>
              <a:t>verview of CxA </a:t>
            </a:r>
          </a:p>
          <a:p>
            <a:pPr marL="457200" indent="0">
              <a:buNone/>
            </a:pPr>
            <a:r>
              <a:rPr lang="en-US" sz="3500" b="1" dirty="0" smtClean="0">
                <a:cs typeface="Helvetica" pitchFamily="34" charset="0"/>
              </a:rPr>
              <a:t>	</a:t>
            </a:r>
            <a:r>
              <a:rPr lang="en-US" sz="2900" dirty="0" smtClean="0">
                <a:cs typeface="Helvetica" pitchFamily="34" charset="0"/>
              </a:rPr>
              <a:t>Epsten</a:t>
            </a:r>
            <a:r>
              <a:rPr lang="en-US" sz="2900" dirty="0" smtClean="0">
                <a:cs typeface="Helvetica" pitchFamily="34" charset="0"/>
              </a:rPr>
              <a:t> </a:t>
            </a:r>
            <a:r>
              <a:rPr lang="en-US" sz="2900" dirty="0" smtClean="0">
                <a:cs typeface="Helvetica" pitchFamily="34" charset="0"/>
              </a:rPr>
              <a:t>Group, Darren Draper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3400" b="1" dirty="0"/>
              <a:t>Overview of Georgia Tech </a:t>
            </a:r>
            <a:r>
              <a:rPr lang="en-US" sz="3400" b="1" dirty="0" smtClean="0"/>
              <a:t>Commissioning </a:t>
            </a:r>
          </a:p>
          <a:p>
            <a:pPr lvl="1"/>
            <a:r>
              <a:rPr lang="en-US" sz="2600" dirty="0" smtClean="0"/>
              <a:t>GT CxA Philosophy + Approach</a:t>
            </a:r>
            <a:endParaRPr lang="en-US" sz="2600" dirty="0"/>
          </a:p>
          <a:p>
            <a:pPr lvl="1"/>
            <a:r>
              <a:rPr lang="en-US" sz="2600" dirty="0" smtClean="0"/>
              <a:t>How </a:t>
            </a:r>
            <a:r>
              <a:rPr lang="en-US" sz="2600" dirty="0"/>
              <a:t>and when to contract </a:t>
            </a:r>
            <a:r>
              <a:rPr lang="en-US" sz="2600" dirty="0" smtClean="0"/>
              <a:t>CxA</a:t>
            </a:r>
            <a:endParaRPr lang="en-US" sz="2600" dirty="0"/>
          </a:p>
          <a:p>
            <a:pPr lvl="1"/>
            <a:r>
              <a:rPr lang="en-US" sz="2600" dirty="0" smtClean="0"/>
              <a:t>Costs </a:t>
            </a:r>
            <a:r>
              <a:rPr lang="en-US" sz="2600" dirty="0"/>
              <a:t>for </a:t>
            </a:r>
            <a:r>
              <a:rPr lang="en-US" sz="2600" dirty="0" smtClean="0"/>
              <a:t>CxA</a:t>
            </a:r>
            <a:endParaRPr lang="en-US" sz="2600" dirty="0"/>
          </a:p>
          <a:p>
            <a:pPr lvl="1"/>
            <a:r>
              <a:rPr lang="en-US" sz="2600" dirty="0" smtClean="0"/>
              <a:t>Engagement </a:t>
            </a:r>
            <a:r>
              <a:rPr lang="en-US" sz="2600" dirty="0"/>
              <a:t>of O&amp;M </a:t>
            </a:r>
            <a:r>
              <a:rPr lang="en-US" sz="2600" dirty="0" smtClean="0"/>
              <a:t>+ Building </a:t>
            </a:r>
            <a:r>
              <a:rPr lang="en-US" sz="2600" dirty="0"/>
              <a:t>Occupants</a:t>
            </a:r>
          </a:p>
          <a:p>
            <a:pPr lvl="1"/>
            <a:r>
              <a:rPr lang="en-US" sz="2600" dirty="0" smtClean="0"/>
              <a:t>Other </a:t>
            </a:r>
            <a:r>
              <a:rPr lang="en-US" sz="2600" dirty="0"/>
              <a:t>Tools in Development</a:t>
            </a:r>
          </a:p>
          <a:p>
            <a:r>
              <a:rPr lang="en-US" sz="3400" b="1" dirty="0" smtClean="0"/>
              <a:t>Questions</a:t>
            </a:r>
            <a:endParaRPr lang="en-US" sz="3400" dirty="0" smtClean="0"/>
          </a:p>
        </p:txBody>
      </p:sp>
      <p:pic>
        <p:nvPicPr>
          <p:cNvPr id="11" name="Picture 2" descr="N:\MARKETING INFO\Commissioning\McCamish Professional Photos\Epsten Photos\_MG_0970_g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1" y="1447800"/>
            <a:ext cx="379410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0" y="1295400"/>
            <a:ext cx="6172200" cy="5181600"/>
          </a:xfrm>
        </p:spPr>
        <p:txBody>
          <a:bodyPr>
            <a:normAutofit/>
          </a:bodyPr>
          <a:lstStyle/>
          <a:p>
            <a:pPr marL="917575" lvl="1" indent="-460375">
              <a:lnSpc>
                <a:spcPct val="80000"/>
              </a:lnSpc>
              <a:spcAft>
                <a:spcPts val="300"/>
              </a:spcAft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/>
              <a:t>O&amp;M </a:t>
            </a:r>
            <a:r>
              <a:rPr lang="en-US" sz="2000" dirty="0">
                <a:hlinkClick r:id="rId2" action="ppaction://hlinkfile"/>
              </a:rPr>
              <a:t>Training Plan</a:t>
            </a:r>
            <a:endParaRPr lang="en-US" sz="2000" dirty="0"/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en-US" sz="1600" dirty="0"/>
              <a:t>Training development meeting with owner and GC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en-US" sz="1600" dirty="0"/>
              <a:t>Assist owner and GC with training plan </a:t>
            </a:r>
            <a:r>
              <a:rPr lang="en-US" sz="1600" dirty="0" smtClean="0"/>
              <a:t>development</a:t>
            </a:r>
            <a:endParaRPr lang="en-US" sz="1600" dirty="0"/>
          </a:p>
          <a:p>
            <a:pPr marL="917575" lvl="1" indent="-460375">
              <a:lnSpc>
                <a:spcPct val="80000"/>
              </a:lnSpc>
              <a:spcAft>
                <a:spcPts val="300"/>
              </a:spcAft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 smtClean="0">
                <a:hlinkClick r:id="rId3" action="ppaction://hlinkfile"/>
              </a:rPr>
              <a:t>CxA-Led </a:t>
            </a:r>
            <a:r>
              <a:rPr lang="en-US" sz="2000" dirty="0">
                <a:hlinkClick r:id="rId3" action="ppaction://hlinkfile"/>
              </a:rPr>
              <a:t>Training Session</a:t>
            </a:r>
            <a:endParaRPr lang="en-US" sz="2000" dirty="0"/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en-US" sz="1600" dirty="0"/>
              <a:t>Sequences of Operation review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en-US" sz="1600" dirty="0"/>
              <a:t>Systems component identification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en-US" sz="1600" dirty="0"/>
              <a:t>Functional testing </a:t>
            </a:r>
            <a:r>
              <a:rPr lang="en-US" sz="1600" dirty="0" smtClean="0"/>
              <a:t>review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en-US" sz="2000" dirty="0" smtClean="0"/>
              <a:t>Training should: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en-US" sz="1600" dirty="0" smtClean="0"/>
              <a:t>Identify operational intent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en-US" sz="1600" dirty="0" smtClean="0"/>
              <a:t>Empower maintenance staff 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en-US" sz="1600" dirty="0" smtClean="0"/>
              <a:t>Provide troubleshooting techniques</a:t>
            </a:r>
          </a:p>
          <a:p>
            <a:pPr lvl="1">
              <a:lnSpc>
                <a:spcPct val="80000"/>
              </a:lnSpc>
              <a:spcAft>
                <a:spcPts val="300"/>
              </a:spcAft>
            </a:pPr>
            <a:r>
              <a:rPr lang="en-US" sz="1600" dirty="0" smtClean="0"/>
              <a:t>Include desired response to major incidents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en-US" sz="2000" dirty="0" smtClean="0"/>
              <a:t>Proper </a:t>
            </a:r>
            <a:r>
              <a:rPr lang="en-US" sz="2000" dirty="0"/>
              <a:t>t</a:t>
            </a:r>
            <a:r>
              <a:rPr lang="en-US" sz="2000" dirty="0" smtClean="0"/>
              <a:t>raining crucial to equipment longevity and sustained energy performance</a:t>
            </a:r>
          </a:p>
          <a:p>
            <a:pPr marL="914400" lvl="1" indent="0">
              <a:lnSpc>
                <a:spcPct val="80000"/>
              </a:lnSpc>
              <a:spcAft>
                <a:spcPts val="300"/>
              </a:spcAft>
              <a:buNone/>
            </a:pPr>
            <a:endParaRPr lang="en-US" sz="1800" dirty="0"/>
          </a:p>
          <a:p>
            <a:pPr marL="917575" lvl="1" indent="-460375">
              <a:buClr>
                <a:srgbClr val="D1E458"/>
              </a:buClr>
              <a:buFont typeface="Wingdings" pitchFamily="2" charset="2"/>
              <a:buChar char="§"/>
            </a:pPr>
            <a:endParaRPr lang="en-US" sz="21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algn="l"/>
            <a:r>
              <a:rPr lang="en-US" dirty="0" smtClean="0"/>
              <a:t>Acceptance </a:t>
            </a:r>
            <a:r>
              <a:rPr lang="en-US" dirty="0"/>
              <a:t>Phase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29400" y="1066800"/>
            <a:ext cx="2385899" cy="954359"/>
            <a:chOff x="4298718" y="437220"/>
            <a:chExt cx="2385899" cy="954359"/>
          </a:xfrm>
        </p:grpSpPr>
        <p:sp>
          <p:nvSpPr>
            <p:cNvPr id="12" name="Chevron 11"/>
            <p:cNvSpPr/>
            <p:nvPr/>
          </p:nvSpPr>
          <p:spPr>
            <a:xfrm>
              <a:off x="4298718" y="437220"/>
              <a:ext cx="2385899" cy="954359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4775898" y="437220"/>
              <a:ext cx="1431540" cy="954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Acceptance Phase</a:t>
              </a:r>
              <a:endParaRPr lang="en-US" sz="2000" kern="1200" dirty="0"/>
            </a:p>
          </p:txBody>
        </p:sp>
      </p:grpSp>
      <p:pic>
        <p:nvPicPr>
          <p:cNvPr id="7" name="Picture 7" descr="C:\Users\drapper\AppData\Local\Microsoft\Windows\Temporary Internet Files\Content.IE5\420K00MG\MP910220928[1].jp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084" t="3128" r="1381"/>
          <a:stretch/>
        </p:blipFill>
        <p:spPr bwMode="auto">
          <a:xfrm>
            <a:off x="5562600" y="2438400"/>
            <a:ext cx="3581400" cy="239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8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algn="l"/>
            <a:r>
              <a:rPr lang="en-US" dirty="0" smtClean="0"/>
              <a:t>Warranty </a:t>
            </a:r>
            <a:r>
              <a:rPr lang="en-US" dirty="0"/>
              <a:t>Phase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0" y="1295400"/>
            <a:ext cx="5606171" cy="5181600"/>
          </a:xfrm>
        </p:spPr>
        <p:txBody>
          <a:bodyPr>
            <a:normAutofit/>
          </a:bodyPr>
          <a:lstStyle/>
          <a:p>
            <a:pPr marL="917575" lvl="1" indent="-460375">
              <a:lnSpc>
                <a:spcPct val="90000"/>
              </a:lnSpc>
              <a:spcAft>
                <a:spcPts val="300"/>
              </a:spcAft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/>
              <a:t>Seasonal </a:t>
            </a:r>
            <a:r>
              <a:rPr lang="en-US" sz="2000" dirty="0" smtClean="0"/>
              <a:t>testing</a:t>
            </a:r>
            <a:endParaRPr lang="en-US" sz="2000" dirty="0"/>
          </a:p>
          <a:p>
            <a:pPr marL="917575" lvl="1" indent="-460375">
              <a:lnSpc>
                <a:spcPct val="90000"/>
              </a:lnSpc>
              <a:spcAft>
                <a:spcPts val="300"/>
              </a:spcAft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/>
              <a:t>10-Month </a:t>
            </a:r>
            <a:r>
              <a:rPr lang="en-US" sz="2000" dirty="0" smtClean="0"/>
              <a:t>warranty </a:t>
            </a:r>
            <a:r>
              <a:rPr lang="en-US" sz="2000" dirty="0"/>
              <a:t>r</a:t>
            </a:r>
            <a:r>
              <a:rPr lang="en-US" sz="2000" dirty="0" smtClean="0"/>
              <a:t>eview</a:t>
            </a:r>
            <a:endParaRPr lang="en-US" sz="2000" dirty="0"/>
          </a:p>
          <a:p>
            <a:pPr marL="917575" lvl="1" indent="-460375">
              <a:lnSpc>
                <a:spcPct val="90000"/>
              </a:lnSpc>
              <a:spcAft>
                <a:spcPts val="300"/>
              </a:spcAft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/>
              <a:t>Building </a:t>
            </a:r>
            <a:r>
              <a:rPr lang="en-US" sz="2000" dirty="0" smtClean="0"/>
              <a:t>occupants </a:t>
            </a:r>
            <a:r>
              <a:rPr lang="en-US" sz="2000" dirty="0"/>
              <a:t>and O&amp;M Staff i</a:t>
            </a:r>
            <a:r>
              <a:rPr lang="en-US" sz="2000" dirty="0" smtClean="0"/>
              <a:t>nterviews</a:t>
            </a:r>
            <a:endParaRPr lang="en-US" sz="2000" dirty="0"/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sz="1600" dirty="0"/>
              <a:t>Review O&amp;M log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sz="1600" dirty="0"/>
              <a:t>Identify warranty-related issues</a:t>
            </a:r>
          </a:p>
          <a:p>
            <a:pPr marL="917575" lvl="1" indent="-460375">
              <a:lnSpc>
                <a:spcPct val="90000"/>
              </a:lnSpc>
              <a:spcAft>
                <a:spcPts val="300"/>
              </a:spcAft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>
                <a:hlinkClick r:id="rId2"/>
              </a:rPr>
              <a:t>Review </a:t>
            </a:r>
            <a:r>
              <a:rPr lang="en-US" sz="2000" dirty="0" smtClean="0">
                <a:hlinkClick r:id="rId2"/>
              </a:rPr>
              <a:t>system </a:t>
            </a:r>
            <a:r>
              <a:rPr lang="en-US" sz="2000" dirty="0">
                <a:hlinkClick r:id="rId2"/>
              </a:rPr>
              <a:t>o</a:t>
            </a:r>
            <a:r>
              <a:rPr lang="en-US" sz="2000" dirty="0" smtClean="0">
                <a:hlinkClick r:id="rId2"/>
              </a:rPr>
              <a:t>peration</a:t>
            </a:r>
            <a:endParaRPr lang="en-US" sz="2000" dirty="0"/>
          </a:p>
          <a:p>
            <a:pPr lvl="1">
              <a:spcAft>
                <a:spcPts val="300"/>
              </a:spcAft>
            </a:pPr>
            <a:r>
              <a:rPr lang="en-US" sz="1600" dirty="0"/>
              <a:t>DDC system trend data, alarms, </a:t>
            </a:r>
            <a:r>
              <a:rPr lang="en-US" sz="1600" dirty="0" smtClean="0"/>
              <a:t>set points, </a:t>
            </a:r>
            <a:r>
              <a:rPr lang="en-US" sz="1600" dirty="0"/>
              <a:t>etc.</a:t>
            </a:r>
          </a:p>
          <a:p>
            <a:pPr marL="917575" lvl="1" indent="-460375">
              <a:lnSpc>
                <a:spcPct val="90000"/>
              </a:lnSpc>
              <a:spcAft>
                <a:spcPts val="300"/>
              </a:spcAft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/>
              <a:t>Report </a:t>
            </a:r>
            <a:r>
              <a:rPr lang="en-US" sz="2000" dirty="0" smtClean="0"/>
              <a:t>issues </a:t>
            </a:r>
            <a:r>
              <a:rPr lang="en-US" sz="2000" dirty="0"/>
              <a:t>to O</a:t>
            </a:r>
            <a:r>
              <a:rPr lang="en-US" sz="2000" dirty="0" smtClean="0"/>
              <a:t>wner </a:t>
            </a:r>
            <a:r>
              <a:rPr lang="en-US" sz="2000" dirty="0"/>
              <a:t>and GC for r</a:t>
            </a:r>
            <a:r>
              <a:rPr lang="en-US" sz="2000" dirty="0" smtClean="0"/>
              <a:t>esolution</a:t>
            </a:r>
          </a:p>
          <a:p>
            <a:pPr lvl="1">
              <a:lnSpc>
                <a:spcPct val="90000"/>
              </a:lnSpc>
              <a:spcAft>
                <a:spcPts val="300"/>
              </a:spcAft>
            </a:pPr>
            <a:r>
              <a:rPr lang="en-US" sz="1600" dirty="0"/>
              <a:t>Issues must be resolved prior to warranty </a:t>
            </a:r>
            <a:r>
              <a:rPr lang="en-US" sz="1600" dirty="0" smtClean="0"/>
              <a:t>expiration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sz="2000" dirty="0" smtClean="0">
                <a:hlinkClick r:id="rId3" action="ppaction://hlinkfile"/>
              </a:rPr>
              <a:t>Final Commissioning Report</a:t>
            </a:r>
            <a:endParaRPr lang="en-US" sz="2200" dirty="0"/>
          </a:p>
          <a:p>
            <a:pPr marL="917575" lvl="1" indent="-460375">
              <a:buClr>
                <a:srgbClr val="D1E458"/>
              </a:buClr>
              <a:buFont typeface="Wingdings" pitchFamily="2" charset="2"/>
              <a:buChar char="§"/>
            </a:pPr>
            <a:endParaRPr lang="en-US" sz="21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705600" y="1143000"/>
            <a:ext cx="2385899" cy="954359"/>
            <a:chOff x="6446027" y="437220"/>
            <a:chExt cx="2385899" cy="954359"/>
          </a:xfrm>
        </p:grpSpPr>
        <p:sp>
          <p:nvSpPr>
            <p:cNvPr id="14" name="Chevron 13"/>
            <p:cNvSpPr/>
            <p:nvPr/>
          </p:nvSpPr>
          <p:spPr>
            <a:xfrm>
              <a:off x="6446027" y="437220"/>
              <a:ext cx="2385899" cy="954359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6923207" y="437220"/>
              <a:ext cx="1431540" cy="954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Warranty Phase</a:t>
              </a:r>
              <a:endParaRPr lang="en-US" sz="2000" kern="1200" dirty="0"/>
            </a:p>
          </p:txBody>
        </p:sp>
      </p:grpSp>
      <p:pic>
        <p:nvPicPr>
          <p:cNvPr id="10" name="Picture 2" descr="N:\MARKETING INFO\Website Photos\GTIFF\Field View 5 LR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71" y="2362200"/>
            <a:ext cx="3537828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Post-Occupancy M&amp;V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M&amp;V critical to verify persistence of building performance compared to design</a:t>
            </a:r>
          </a:p>
          <a:p>
            <a:r>
              <a:rPr lang="en-US" sz="2000" dirty="0" smtClean="0"/>
              <a:t>Put M&amp;V infrastructure in place early in design</a:t>
            </a:r>
          </a:p>
          <a:p>
            <a:r>
              <a:rPr lang="en-US" sz="2000" dirty="0" smtClean="0">
                <a:latin typeface="Arial"/>
                <a:cs typeface="Arial"/>
              </a:rPr>
              <a:t>Provide M&amp;V consistent with Owner’s interests and needs</a:t>
            </a:r>
          </a:p>
          <a:p>
            <a:r>
              <a:rPr lang="en-US" sz="2000" dirty="0" smtClean="0">
                <a:latin typeface="Arial"/>
                <a:cs typeface="Arial"/>
                <a:hlinkClick r:id="rId2" action="ppaction://hlinkfile"/>
              </a:rPr>
              <a:t>M&amp;V Plan</a:t>
            </a:r>
            <a:r>
              <a:rPr lang="en-US" sz="2000" dirty="0" smtClean="0">
                <a:latin typeface="Arial"/>
                <a:cs typeface="Arial"/>
              </a:rPr>
              <a:t>/Options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HVAC loads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Lighting loads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Main power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Cooling and heating water</a:t>
            </a:r>
          </a:p>
          <a:p>
            <a:pPr lvl="1"/>
            <a:endParaRPr lang="en-US" sz="1600" dirty="0" smtClean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31" y="3962400"/>
            <a:ext cx="1832769" cy="18327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9200" y="3635634"/>
            <a:ext cx="2895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“Measurement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first step that leads to control and eventually to improvement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H James Harrington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ddraper\Desktop\props\van leer\shortlist\modelcomp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46" y="1078172"/>
            <a:ext cx="4015362" cy="2557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9063" algn="l"/>
            <a:r>
              <a:rPr lang="en-US" dirty="0" smtClean="0"/>
              <a:t>Building </a:t>
            </a:r>
            <a:r>
              <a:rPr lang="en-US" dirty="0"/>
              <a:t>Systems to Consider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0" y="1295400"/>
            <a:ext cx="5029200" cy="4876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Energy-Using Systems</a:t>
            </a:r>
          </a:p>
          <a:p>
            <a:pPr lvl="1"/>
            <a:r>
              <a:rPr lang="en-US" sz="1700" dirty="0" smtClean="0"/>
              <a:t>HVAC and HVAC Controls</a:t>
            </a:r>
          </a:p>
          <a:p>
            <a:pPr lvl="1"/>
            <a:r>
              <a:rPr lang="en-US" sz="1700" dirty="0" smtClean="0"/>
              <a:t>Lighting Controls</a:t>
            </a:r>
          </a:p>
          <a:p>
            <a:pPr lvl="1"/>
            <a:r>
              <a:rPr lang="en-US" sz="1700" dirty="0" smtClean="0"/>
              <a:t>Daylight Dimming Controls</a:t>
            </a:r>
          </a:p>
          <a:p>
            <a:pPr lvl="1"/>
            <a:r>
              <a:rPr lang="en-US" sz="1700" dirty="0" smtClean="0"/>
              <a:t>Domestic Water Heating Systems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Life Safety</a:t>
            </a:r>
          </a:p>
          <a:p>
            <a:pPr lvl="1"/>
            <a:r>
              <a:rPr lang="en-US" sz="1700" dirty="0" smtClean="0"/>
              <a:t>Fire Alarm/Fire Protection</a:t>
            </a:r>
          </a:p>
          <a:p>
            <a:pPr lvl="1"/>
            <a:r>
              <a:rPr lang="en-US" sz="1700" dirty="0" smtClean="0"/>
              <a:t>Emergency Power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Other</a:t>
            </a:r>
          </a:p>
          <a:p>
            <a:pPr lvl="1"/>
            <a:r>
              <a:rPr lang="en-US" sz="1700" dirty="0" smtClean="0"/>
              <a:t>Plumbing </a:t>
            </a:r>
          </a:p>
          <a:p>
            <a:pPr lvl="1"/>
            <a:r>
              <a:rPr lang="en-US" sz="1700" dirty="0" smtClean="0"/>
              <a:t>Security and Access Control</a:t>
            </a:r>
          </a:p>
          <a:p>
            <a:pPr lvl="1"/>
            <a:r>
              <a:rPr lang="en-US" sz="1700" dirty="0" smtClean="0"/>
              <a:t>A/V, Data/Network</a:t>
            </a:r>
          </a:p>
          <a:p>
            <a:pPr lvl="1"/>
            <a:r>
              <a:rPr lang="en-US" sz="1700" dirty="0" smtClean="0"/>
              <a:t>Vertical Transportation</a:t>
            </a:r>
          </a:p>
          <a:p>
            <a:pPr lvl="1"/>
            <a:r>
              <a:rPr lang="en-US" sz="1700" dirty="0" smtClean="0"/>
              <a:t>Specialty Systems</a:t>
            </a:r>
          </a:p>
          <a:p>
            <a:pPr>
              <a:spcBef>
                <a:spcPts val="1200"/>
              </a:spcBef>
            </a:pPr>
            <a:endParaRPr lang="en-US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98" y="3417824"/>
            <a:ext cx="2656502" cy="199237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6"/>
          <a:stretch/>
        </p:blipFill>
        <p:spPr bwMode="auto">
          <a:xfrm>
            <a:off x="5715000" y="1219200"/>
            <a:ext cx="3429000" cy="207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9063" algn="l"/>
            <a:r>
              <a:rPr lang="en-US" dirty="0" smtClean="0"/>
              <a:t>Building </a:t>
            </a:r>
            <a:r>
              <a:rPr lang="en-US" dirty="0"/>
              <a:t>Systems to Consider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0292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/>
              <a:t>Building Envelope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Roof, Curtain Wall, Skin Systems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Mock Up Reviews</a:t>
            </a:r>
          </a:p>
          <a:p>
            <a:r>
              <a:rPr lang="en-US" sz="2000" dirty="0" smtClean="0"/>
              <a:t>Renewable </a:t>
            </a:r>
            <a:r>
              <a:rPr lang="en-US" sz="2000" dirty="0"/>
              <a:t>Energy Systems</a:t>
            </a:r>
            <a:endParaRPr lang="en-US" sz="1200" dirty="0"/>
          </a:p>
          <a:p>
            <a:pPr lvl="1"/>
            <a:r>
              <a:rPr lang="en-US" sz="1600" dirty="0"/>
              <a:t>Photovoltaics</a:t>
            </a:r>
          </a:p>
          <a:p>
            <a:pPr lvl="1"/>
            <a:r>
              <a:rPr lang="en-US" sz="1600" dirty="0"/>
              <a:t>Solar Water Heating</a:t>
            </a:r>
          </a:p>
          <a:p>
            <a:pPr lvl="1"/>
            <a:r>
              <a:rPr lang="en-US" sz="1600" dirty="0"/>
              <a:t>Cogeneration</a:t>
            </a:r>
          </a:p>
          <a:p>
            <a:pPr lvl="1"/>
            <a:r>
              <a:rPr lang="en-US" sz="1600" dirty="0"/>
              <a:t>Wind Turbines</a:t>
            </a:r>
          </a:p>
          <a:p>
            <a:pPr>
              <a:spcBef>
                <a:spcPts val="1200"/>
              </a:spcBef>
            </a:pPr>
            <a:endParaRPr lang="en-US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98" y="3417824"/>
            <a:ext cx="2656502" cy="199237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6"/>
          <a:stretch/>
        </p:blipFill>
        <p:spPr bwMode="auto">
          <a:xfrm>
            <a:off x="5715000" y="1219200"/>
            <a:ext cx="3429000" cy="207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4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ENVELOPE COMMISSIONING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066800"/>
            <a:ext cx="4055348" cy="269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N:\Envelope Consulting\GCNGC (Stewart Hall)\PHASE 3 - REPAIRS &amp; CONSTRUCTION\Gcngc\Gcngc\Photo Dec 04, 1 03 19 P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r="7810" b="11676"/>
          <a:stretch/>
        </p:blipFill>
        <p:spPr bwMode="auto">
          <a:xfrm>
            <a:off x="4105004" y="1314931"/>
            <a:ext cx="3592285" cy="21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18396"/>
          <a:stretch>
            <a:fillRect/>
          </a:stretch>
        </p:blipFill>
        <p:spPr bwMode="auto">
          <a:xfrm>
            <a:off x="1598612" y="3116522"/>
            <a:ext cx="3817937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draper\Dropbox\Moultrie Photographs\DSC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42" y="3402451"/>
            <a:ext cx="3770557" cy="24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BECx – Design Phase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71600"/>
            <a:ext cx="5486400" cy="4754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Similar to Systems Commissioning, Envelope Commissioning (BECx) is the third-party process of reviewing the design and construction of envelope.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The Design Phase of the process consists of the following steps: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Creation/Review of Owner’s Project Requirements (OPR) and designer’s Basis of Design (BOD)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Commissioning Kick-Off Meeting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Commissioning Plan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Design Document Reviews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Commissioning Specifications including Envelope/Mock-Up Testing Specifications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600" dirty="0"/>
              <a:t>Development of Installation Checklists</a:t>
            </a:r>
          </a:p>
          <a:p>
            <a:pPr marL="9144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3564"/>
          <a:stretch>
            <a:fillRect/>
          </a:stretch>
        </p:blipFill>
        <p:spPr bwMode="auto">
          <a:xfrm>
            <a:off x="5562600" y="1219200"/>
            <a:ext cx="3581400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BECx – Construction Phase</a:t>
            </a:r>
          </a:p>
        </p:txBody>
      </p:sp>
      <p:sp>
        <p:nvSpPr>
          <p:cNvPr id="22530" name="Content Placeholder 6"/>
          <p:cNvSpPr>
            <a:spLocks noGrp="1"/>
          </p:cNvSpPr>
          <p:nvPr>
            <p:ph idx="1"/>
          </p:nvPr>
        </p:nvSpPr>
        <p:spPr bwMode="auto">
          <a:xfrm>
            <a:off x="0" y="1371600"/>
            <a:ext cx="5326063" cy="4754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The Construction Phase of the BECx process includes:</a:t>
            </a:r>
          </a:p>
          <a:p>
            <a:pPr lvl="1"/>
            <a:r>
              <a:rPr lang="en-US" sz="1600" dirty="0"/>
              <a:t>Submittal and </a:t>
            </a:r>
            <a:r>
              <a:rPr lang="en-US" sz="1600" dirty="0" smtClean="0"/>
              <a:t>shop drawing reviews</a:t>
            </a:r>
            <a:endParaRPr lang="en-US" sz="1600" dirty="0"/>
          </a:p>
          <a:p>
            <a:pPr lvl="1"/>
            <a:r>
              <a:rPr lang="en-US" sz="1600" dirty="0" smtClean="0"/>
              <a:t>Envelope construction checklists</a:t>
            </a:r>
            <a:endParaRPr lang="en-US" sz="1600" dirty="0"/>
          </a:p>
          <a:p>
            <a:pPr lvl="1"/>
            <a:r>
              <a:rPr lang="en-US" sz="1600" dirty="0"/>
              <a:t>Pre-Installation m</a:t>
            </a:r>
            <a:r>
              <a:rPr lang="en-US" sz="1600" dirty="0" smtClean="0"/>
              <a:t>eetings </a:t>
            </a:r>
            <a:r>
              <a:rPr lang="en-US" sz="1600" dirty="0"/>
              <a:t>with the various envelope subcontracting trades to set clear expectations and responsibilities.</a:t>
            </a:r>
          </a:p>
          <a:p>
            <a:pPr lvl="1"/>
            <a:r>
              <a:rPr lang="en-US" sz="1600" dirty="0"/>
              <a:t>Site </a:t>
            </a:r>
            <a:r>
              <a:rPr lang="en-US" sz="1600" dirty="0" smtClean="0"/>
              <a:t>observations</a:t>
            </a:r>
            <a:endParaRPr lang="en-US" sz="1600" dirty="0"/>
          </a:p>
          <a:p>
            <a:pPr lvl="1"/>
            <a:r>
              <a:rPr lang="en-US" sz="1600" dirty="0" smtClean="0"/>
              <a:t>Mock-up reviews and testing</a:t>
            </a:r>
            <a:endParaRPr lang="en-US" sz="1600" dirty="0"/>
          </a:p>
          <a:p>
            <a:pPr lvl="1"/>
            <a:r>
              <a:rPr lang="en-US" sz="1600" dirty="0"/>
              <a:t>Envelope </a:t>
            </a:r>
            <a:r>
              <a:rPr lang="en-US" sz="1600" dirty="0" smtClean="0"/>
              <a:t>testing</a:t>
            </a:r>
            <a:endParaRPr lang="en-US" sz="1600" dirty="0"/>
          </a:p>
          <a:p>
            <a:pPr lvl="1"/>
            <a:r>
              <a:rPr lang="en-US" sz="1600" dirty="0" smtClean="0"/>
              <a:t>Envelope </a:t>
            </a:r>
            <a:r>
              <a:rPr lang="en-US" sz="1600" dirty="0"/>
              <a:t>final inspection</a:t>
            </a:r>
          </a:p>
          <a:p>
            <a:pPr lvl="1"/>
            <a:endParaRPr lang="en-US" sz="1600" dirty="0" smtClean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280" y="1447799"/>
            <a:ext cx="3526275" cy="234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xecuted Waterproofing (1-26-2012).pdf - Adobe Acrobat"/>
          <p:cNvPicPr>
            <a:picLocks noChangeAspect="1"/>
          </p:cNvPicPr>
          <p:nvPr/>
        </p:nvPicPr>
        <p:blipFill rotWithShape="1">
          <a:blip r:embed="rId3"/>
          <a:srcRect l="30755" t="12964" r="29340" b="1579"/>
          <a:stretch/>
        </p:blipFill>
        <p:spPr>
          <a:xfrm>
            <a:off x="5442857" y="2971800"/>
            <a:ext cx="2501660" cy="324027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5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Envelope Testing</a:t>
            </a:r>
          </a:p>
        </p:txBody>
      </p:sp>
      <p:sp>
        <p:nvSpPr>
          <p:cNvPr id="22530" name="Content Placeholder 6"/>
          <p:cNvSpPr>
            <a:spLocks noGrp="1"/>
          </p:cNvSpPr>
          <p:nvPr>
            <p:ph idx="1"/>
          </p:nvPr>
        </p:nvSpPr>
        <p:spPr bwMode="auto">
          <a:xfrm>
            <a:off x="0" y="1371600"/>
            <a:ext cx="54864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Testing generally falls into one of two areas: </a:t>
            </a:r>
          </a:p>
          <a:p>
            <a:pPr lvl="1"/>
            <a:r>
              <a:rPr lang="en-US" sz="1600" dirty="0" smtClean="0"/>
              <a:t>Water Tightness</a:t>
            </a:r>
          </a:p>
          <a:p>
            <a:pPr lvl="2"/>
            <a:r>
              <a:rPr lang="en-US" sz="1600" dirty="0" smtClean="0"/>
              <a:t>Water leakage</a:t>
            </a:r>
            <a:r>
              <a:rPr lang="en-US" sz="1600" dirty="0"/>
              <a:t> </a:t>
            </a:r>
            <a:r>
              <a:rPr lang="en-US" sz="1600" dirty="0" smtClean="0"/>
              <a:t>testing</a:t>
            </a:r>
          </a:p>
          <a:p>
            <a:pPr lvl="2"/>
            <a:r>
              <a:rPr lang="en-US" sz="1600" dirty="0" smtClean="0"/>
              <a:t>Combined air and water testing</a:t>
            </a:r>
          </a:p>
          <a:p>
            <a:pPr lvl="2"/>
            <a:r>
              <a:rPr lang="en-US" sz="1600" dirty="0" smtClean="0"/>
              <a:t>Flood testing</a:t>
            </a:r>
          </a:p>
          <a:p>
            <a:pPr lvl="2"/>
            <a:r>
              <a:rPr lang="en-US" sz="1600" dirty="0" smtClean="0"/>
              <a:t>Infrared thermography</a:t>
            </a:r>
          </a:p>
          <a:p>
            <a:pPr lvl="2"/>
            <a:r>
              <a:rPr lang="en-US" sz="1600" dirty="0" smtClean="0"/>
              <a:t>Electronic Leak Detection (ELD)</a:t>
            </a:r>
          </a:p>
          <a:p>
            <a:pPr lvl="1"/>
            <a:r>
              <a:rPr lang="en-US" sz="1600" dirty="0" smtClean="0"/>
              <a:t>Air Tightness</a:t>
            </a:r>
          </a:p>
          <a:p>
            <a:pPr lvl="2"/>
            <a:r>
              <a:rPr lang="en-US" sz="1600" dirty="0" smtClean="0"/>
              <a:t>Blower door testing</a:t>
            </a:r>
          </a:p>
          <a:p>
            <a:pPr lvl="2"/>
            <a:r>
              <a:rPr lang="en-US" sz="1600" dirty="0" smtClean="0"/>
              <a:t>Combined blower door/IR testing</a:t>
            </a:r>
          </a:p>
          <a:p>
            <a:pPr lvl="2"/>
            <a:r>
              <a:rPr lang="en-US" sz="1600" dirty="0" smtClean="0"/>
              <a:t>Adhesion/thickness testing</a:t>
            </a:r>
          </a:p>
          <a:p>
            <a:r>
              <a:rPr lang="en-US" sz="2000" dirty="0" smtClean="0"/>
              <a:t>Testing strategies should be tailored to climate. Air testing techniques more important in colder climates and water testing in </a:t>
            </a:r>
            <a:r>
              <a:rPr lang="en-US" sz="2000" b="1" dirty="0" smtClean="0"/>
              <a:t>warmer climates</a:t>
            </a:r>
            <a:r>
              <a:rPr lang="en-US" sz="2000" dirty="0" smtClean="0"/>
              <a:t>.</a:t>
            </a:r>
          </a:p>
          <a:p>
            <a:pPr lvl="2"/>
            <a:endParaRPr lang="en-US" sz="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0" y="1447799"/>
            <a:ext cx="3791720" cy="222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smtClean="0"/>
              <a:t>Cx</a:t>
            </a:r>
            <a:r>
              <a:rPr lang="en-US" dirty="0" smtClean="0"/>
              <a:t> - </a:t>
            </a:r>
            <a:r>
              <a:rPr lang="en-US" sz="3600" dirty="0" smtClean="0"/>
              <a:t>Approach Overview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457200" y="1219200"/>
            <a:ext cx="5486400" cy="4602163"/>
          </a:xfrm>
        </p:spPr>
        <p:txBody>
          <a:bodyPr/>
          <a:lstStyle/>
          <a:p>
            <a:r>
              <a:rPr lang="en-US" sz="2400" b="1" dirty="0" smtClean="0"/>
              <a:t>GT Commissioning Overview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nsure </a:t>
            </a:r>
            <a:r>
              <a:rPr lang="en-US" sz="2000" dirty="0"/>
              <a:t>that systems are designed </a:t>
            </a:r>
            <a:r>
              <a:rPr lang="en-US" sz="2000" dirty="0" smtClean="0"/>
              <a:t>to </a:t>
            </a:r>
            <a:r>
              <a:rPr lang="en-US" sz="2000" dirty="0"/>
              <a:t>meet the project’s </a:t>
            </a:r>
            <a:r>
              <a:rPr lang="en-US" sz="2000" dirty="0" smtClean="0"/>
              <a:t>goals, and are </a:t>
            </a:r>
            <a:r>
              <a:rPr lang="en-US" sz="2000" dirty="0"/>
              <a:t>installed, tested and function as intended, are operating to maximum efficiency and allow ease of maintenance.  </a:t>
            </a:r>
            <a:endParaRPr lang="en-US" sz="2000" dirty="0" smtClean="0"/>
          </a:p>
          <a:p>
            <a:pPr lvl="1"/>
            <a:r>
              <a:rPr lang="en-US" sz="2000" dirty="0" smtClean="0"/>
              <a:t>The CxA </a:t>
            </a:r>
            <a:r>
              <a:rPr lang="en-US" sz="2000" dirty="0"/>
              <a:t>acts as a means to validate that staff is adequately trained and have the resources needed for proper operations and maintenance. </a:t>
            </a:r>
            <a:endParaRPr lang="en-US" sz="2000" dirty="0" smtClean="0"/>
          </a:p>
          <a:p>
            <a:pPr marL="914400" lvl="1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lvl="1"/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402878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What is Commissioning?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21021" y="1066800"/>
            <a:ext cx="5029200" cy="4754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cs typeface="Helvetica" pitchFamily="34" charset="0"/>
              </a:rPr>
              <a:t>Systematic process, led by a Commissioning Agent (CxA),  ensuring that all building systems perform interactively according to the design intent and the Owner’s operational needs.</a:t>
            </a:r>
            <a:endParaRPr lang="en-US" sz="2000" dirty="0"/>
          </a:p>
          <a:p>
            <a:pPr lvl="1"/>
            <a:r>
              <a:rPr lang="en-US" sz="1600" dirty="0" smtClean="0"/>
              <a:t>Third party verification of performance</a:t>
            </a:r>
          </a:p>
          <a:p>
            <a:pPr lvl="1"/>
            <a:r>
              <a:rPr lang="en-US" sz="1600" dirty="0" smtClean="0"/>
              <a:t>Energy optimization balanced with occupant comfort</a:t>
            </a:r>
          </a:p>
          <a:p>
            <a:pPr lvl="1"/>
            <a:r>
              <a:rPr lang="en-US" sz="1600" dirty="0" smtClean="0"/>
              <a:t>Design reviews for maintainability</a:t>
            </a:r>
          </a:p>
          <a:p>
            <a:pPr lvl="1"/>
            <a:r>
              <a:rPr lang="en-US" sz="1600" dirty="0" smtClean="0"/>
              <a:t>Assistance with EUI targets</a:t>
            </a:r>
          </a:p>
          <a:p>
            <a:pPr lvl="1"/>
            <a:r>
              <a:rPr lang="en-US" sz="1600" dirty="0" smtClean="0"/>
              <a:t>Review of conformance with GT YB</a:t>
            </a:r>
          </a:p>
          <a:p>
            <a:pPr lvl="1"/>
            <a:r>
              <a:rPr lang="en-US" sz="1600" dirty="0" smtClean="0"/>
              <a:t>Construction observation and installation verification</a:t>
            </a:r>
          </a:p>
          <a:p>
            <a:pPr lvl="1"/>
            <a:r>
              <a:rPr lang="en-US" sz="1600" dirty="0" smtClean="0"/>
              <a:t>Functional performance testing</a:t>
            </a:r>
          </a:p>
          <a:p>
            <a:pPr lvl="1"/>
            <a:r>
              <a:rPr lang="en-US" sz="1600" dirty="0" smtClean="0"/>
              <a:t>Owner training</a:t>
            </a:r>
          </a:p>
          <a:p>
            <a:pPr lvl="2"/>
            <a:endParaRPr lang="en-US" sz="1200" dirty="0" smtClean="0"/>
          </a:p>
        </p:txBody>
      </p:sp>
      <p:pic>
        <p:nvPicPr>
          <p:cNvPr id="11" name="Picture 2" descr="N:\MARKETING INFO\Commissioning\McCamish Professional Photos\Epsten Photos\_MG_0970_g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1" y="1447800"/>
            <a:ext cx="379410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smtClean="0"/>
              <a:t>Cx</a:t>
            </a:r>
            <a:r>
              <a:rPr lang="en-US" dirty="0" smtClean="0"/>
              <a:t> - </a:t>
            </a:r>
            <a:r>
              <a:rPr lang="en-US" sz="3600" dirty="0" smtClean="0"/>
              <a:t>Approach Overview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457200" y="1219201"/>
            <a:ext cx="5334000" cy="4724400"/>
          </a:xfrm>
        </p:spPr>
        <p:txBody>
          <a:bodyPr/>
          <a:lstStyle/>
          <a:p>
            <a:r>
              <a:rPr lang="en-US" sz="2400" b="1" dirty="0" smtClean="0"/>
              <a:t>GT Commissioning Overview</a:t>
            </a:r>
          </a:p>
          <a:p>
            <a:pPr lvl="1"/>
            <a:r>
              <a:rPr lang="en-US" sz="2000" dirty="0" smtClean="0"/>
              <a:t>Select the CxA during Concept Design and keep the CxA engaged contractually through the warranty period.</a:t>
            </a:r>
          </a:p>
          <a:p>
            <a:pPr lvl="1"/>
            <a:r>
              <a:rPr lang="en-US" sz="2000" dirty="0" smtClean="0"/>
              <a:t>The CxA should be considered a subject matter expert and an important member of the integrated design and construction team.</a:t>
            </a:r>
          </a:p>
          <a:p>
            <a:pPr marL="914400" lvl="1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lvl="1"/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886712" cy="29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smtClean="0"/>
              <a:t>Cx</a:t>
            </a:r>
            <a:r>
              <a:rPr lang="en-US" dirty="0" smtClean="0"/>
              <a:t> - </a:t>
            </a:r>
            <a:r>
              <a:rPr lang="en-US" sz="3600" dirty="0" smtClean="0"/>
              <a:t>Approach Overview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81000" y="1143000"/>
            <a:ext cx="6172200" cy="6553200"/>
          </a:xfrm>
        </p:spPr>
        <p:txBody>
          <a:bodyPr/>
          <a:lstStyle/>
          <a:p>
            <a:r>
              <a:rPr lang="en-US" sz="2400" b="1" dirty="0" smtClean="0"/>
              <a:t>When to Commission?</a:t>
            </a:r>
          </a:p>
          <a:p>
            <a:pPr lvl="1"/>
            <a:r>
              <a:rPr lang="en-US" sz="2000" dirty="0" smtClean="0"/>
              <a:t>As a guideline, The Energy </a:t>
            </a:r>
            <a:r>
              <a:rPr lang="en-US" sz="2000" dirty="0"/>
              <a:t>Efficiency and Sustainable Construction Act of 2008, all new construction and major renovations </a:t>
            </a:r>
            <a:r>
              <a:rPr lang="en-US" sz="2000" b="1" dirty="0">
                <a:solidFill>
                  <a:srgbClr val="FF0000"/>
                </a:solidFill>
              </a:rPr>
              <a:t>over 10,000 </a:t>
            </a:r>
            <a:r>
              <a:rPr lang="en-US" sz="2000" dirty="0" smtClean="0"/>
              <a:t>SF </a:t>
            </a:r>
            <a:r>
              <a:rPr lang="en-US" sz="2000" dirty="0"/>
              <a:t>shall be commissioned.  </a:t>
            </a:r>
            <a:endParaRPr lang="en-US" sz="2000" dirty="0" smtClean="0"/>
          </a:p>
          <a:p>
            <a:pPr lvl="1"/>
            <a:r>
              <a:rPr lang="en-US" sz="2000" dirty="0" smtClean="0"/>
              <a:t>Smaller projects with MEP scope of work, the replacement of significant MEP components (boilers, chillers, </a:t>
            </a:r>
            <a:r>
              <a:rPr lang="en-US" sz="2000" dirty="0" smtClean="0"/>
              <a:t>etc</a:t>
            </a:r>
            <a:r>
              <a:rPr lang="en-US" sz="2000" dirty="0" smtClean="0"/>
              <a:t>), projects with controls work </a:t>
            </a:r>
            <a:r>
              <a:rPr lang="en-US" sz="2000" dirty="0"/>
              <a:t>or </a:t>
            </a:r>
            <a:r>
              <a:rPr lang="en-US" sz="2000" dirty="0" smtClean="0"/>
              <a:t>spaces with complex performance requirements. </a:t>
            </a:r>
          </a:p>
          <a:p>
            <a:pPr marL="914400" lvl="1" indent="0">
              <a:buNone/>
            </a:pPr>
            <a:endParaRPr lang="en-US" sz="1600" dirty="0"/>
          </a:p>
          <a:p>
            <a:pPr marL="914400" lvl="1" indent="0">
              <a:buNone/>
            </a:pPr>
            <a:endParaRPr lang="en-US" sz="1200" dirty="0" smtClean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-762000" y="4495801"/>
            <a:ext cx="9906000" cy="4769644"/>
          </a:xfrm>
          <a:prstGeom prst="rect">
            <a:avLst/>
          </a:prstGeom>
        </p:spPr>
        <p:txBody>
          <a:bodyPr/>
          <a:lstStyle>
            <a:lvl1pPr marL="917575" indent="-460375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13716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828800" indent="-457200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22860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743200" indent="-457200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Font typeface="Arial" pitchFamily="34" charset="0"/>
              <a:buNone/>
            </a:pPr>
            <a:endParaRPr lang="en-US" sz="1600" dirty="0" smtClean="0"/>
          </a:p>
          <a:p>
            <a:pPr marL="914400" lvl="1" indent="0">
              <a:buFont typeface="Arial" pitchFamily="34" charset="0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Resource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914400" lvl="1" indent="0">
              <a:buFont typeface="Arial" pitchFamily="34" charset="0"/>
              <a:buNone/>
            </a:pPr>
            <a:r>
              <a:rPr lang="en-US" sz="2000" dirty="0" smtClean="0"/>
              <a:t>A narrative overview of the commissioning process and a list of CxA terms with definitions has been developed and is available on the D&amp;C Forms Website</a:t>
            </a:r>
          </a:p>
          <a:p>
            <a:pPr marL="914400" lvl="1" indent="0">
              <a:buFont typeface="Arial" pitchFamily="34" charset="0"/>
              <a:buNone/>
            </a:pPr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726474"/>
            <a:ext cx="3155103" cy="23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smtClean="0"/>
              <a:t>Cx</a:t>
            </a:r>
            <a:r>
              <a:rPr lang="en-US" dirty="0" smtClean="0"/>
              <a:t> – </a:t>
            </a:r>
            <a:r>
              <a:rPr lang="en-US" sz="3600" dirty="0" smtClean="0"/>
              <a:t>Procurement  + Contracting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81000" y="1143000"/>
            <a:ext cx="6172200" cy="4754563"/>
          </a:xfrm>
        </p:spPr>
        <p:txBody>
          <a:bodyPr/>
          <a:lstStyle/>
          <a:p>
            <a:r>
              <a:rPr lang="en-US" sz="2400" b="1" dirty="0" smtClean="0"/>
              <a:t>Contracting Relationship for CxA </a:t>
            </a:r>
          </a:p>
          <a:p>
            <a:pPr lvl="1"/>
            <a:r>
              <a:rPr lang="en-US" sz="2000" dirty="0" smtClean="0"/>
              <a:t>General Consulting Contract</a:t>
            </a:r>
          </a:p>
          <a:p>
            <a:pPr lvl="1"/>
            <a:r>
              <a:rPr lang="en-US" sz="2000" dirty="0" smtClean="0"/>
              <a:t>Hired by GT, for direct reporting relationship, but integrated into the design and construction team.</a:t>
            </a:r>
          </a:p>
          <a:p>
            <a:pPr lvl="1"/>
            <a:r>
              <a:rPr lang="en-US" sz="2000" dirty="0" smtClean="0"/>
              <a:t>Get the CxA on board as early to assist with overall energy goals, design approach to MEP systems. (Engage by 50% SD as a guideline.)</a:t>
            </a:r>
          </a:p>
          <a:p>
            <a:pPr marL="914400" lvl="1" indent="0">
              <a:buNone/>
            </a:pPr>
            <a:endParaRPr lang="en-US" sz="2000" dirty="0" smtClean="0"/>
          </a:p>
          <a:p>
            <a:r>
              <a:rPr lang="en-US" sz="2400" b="1" dirty="0" smtClean="0"/>
              <a:t>Qualification Based Selection  </a:t>
            </a:r>
          </a:p>
          <a:p>
            <a:pPr lvl="1"/>
            <a:r>
              <a:rPr lang="en-US" sz="2000" dirty="0" smtClean="0"/>
              <a:t>For larger projects, a template RFP/Q with a detailed scope of work is available on the forms website. </a:t>
            </a:r>
            <a:r>
              <a:rPr lang="en-US" sz="2000" dirty="0" smtClean="0">
                <a:solidFill>
                  <a:srgbClr val="FF0000"/>
                </a:solidFill>
              </a:rPr>
              <a:t>Interviews are always required.</a:t>
            </a:r>
          </a:p>
          <a:p>
            <a:pPr marL="914400" lvl="1" indent="0">
              <a:buNone/>
            </a:pPr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0823"/>
            <a:ext cx="3505200" cy="3934354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31167"/>
            <a:ext cx="3653968" cy="4172394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720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smtClean="0"/>
              <a:t>Cx</a:t>
            </a:r>
            <a:r>
              <a:rPr lang="en-US" dirty="0" smtClean="0"/>
              <a:t> - </a:t>
            </a:r>
            <a:r>
              <a:rPr lang="en-US" sz="3600" dirty="0" smtClean="0"/>
              <a:t>Procurement  </a:t>
            </a:r>
            <a:r>
              <a:rPr lang="en-US" sz="3600" dirty="0"/>
              <a:t>+ Contracting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04800" y="1219200"/>
            <a:ext cx="5943600" cy="4754563"/>
          </a:xfrm>
        </p:spPr>
        <p:txBody>
          <a:bodyPr/>
          <a:lstStyle/>
          <a:p>
            <a:r>
              <a:rPr lang="en-US" sz="2400" b="1" dirty="0" smtClean="0"/>
              <a:t>IDIQ Contracting</a:t>
            </a:r>
            <a:endParaRPr lang="en-US" sz="2400" b="1" dirty="0"/>
          </a:p>
          <a:p>
            <a:pPr lvl="1"/>
            <a:r>
              <a:rPr lang="en-US" sz="2000" dirty="0" smtClean="0"/>
              <a:t>For smaller projects, we maintain a number of IDIQ CxA contracts. 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CAP on contract values for IDIQ </a:t>
            </a:r>
            <a:r>
              <a:rPr lang="en-US" sz="2000" dirty="0" smtClean="0">
                <a:solidFill>
                  <a:srgbClr val="FF0000"/>
                </a:solidFill>
              </a:rPr>
              <a:t>CxAs</a:t>
            </a:r>
            <a:r>
              <a:rPr lang="en-US" sz="2000" dirty="0" smtClean="0">
                <a:solidFill>
                  <a:srgbClr val="FF0000"/>
                </a:solidFill>
              </a:rPr>
              <a:t> is $600K if no other contracts have been issued against the IDIQ.</a:t>
            </a:r>
          </a:p>
          <a:p>
            <a:pPr lvl="1"/>
            <a:r>
              <a:rPr lang="en-US" sz="2000" dirty="0" smtClean="0"/>
              <a:t>Currently </a:t>
            </a:r>
            <a:r>
              <a:rPr lang="en-US" sz="2000" dirty="0"/>
              <a:t>the following firms are under contract: Burns McDonnell, </a:t>
            </a:r>
            <a:r>
              <a:rPr lang="en-US" sz="2000" dirty="0"/>
              <a:t>CxGBS</a:t>
            </a:r>
            <a:r>
              <a:rPr lang="en-US" sz="2000" dirty="0"/>
              <a:t>, Epstein Group, ICE, Working Buildings.</a:t>
            </a:r>
            <a:endParaRPr lang="en-US" sz="2000" dirty="0" smtClean="0"/>
          </a:p>
          <a:p>
            <a:pPr marL="914400" lvl="1" indent="0">
              <a:buNone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lvl="1"/>
            <a:endParaRPr lang="en-US" sz="1200" dirty="0" smtClean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-762000" y="4648200"/>
            <a:ext cx="9906000" cy="4769644"/>
          </a:xfrm>
          <a:prstGeom prst="rect">
            <a:avLst/>
          </a:prstGeom>
        </p:spPr>
        <p:txBody>
          <a:bodyPr/>
          <a:lstStyle>
            <a:lvl1pPr marL="917575" indent="-460375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13716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828800" indent="-457200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22860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743200" indent="-457200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Font typeface="Arial" pitchFamily="34" charset="0"/>
              <a:buNone/>
            </a:pPr>
            <a:endParaRPr lang="en-US" sz="1600" dirty="0" smtClean="0"/>
          </a:p>
          <a:p>
            <a:pPr marL="914400" lvl="1" indent="0">
              <a:buFont typeface="Arial" pitchFamily="34" charset="0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Resource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914400" lvl="1" indent="0">
              <a:buNone/>
            </a:pPr>
            <a:r>
              <a:rPr lang="en-US" sz="2000" dirty="0"/>
              <a:t>An RFP/Q template, QBS selection guidelines, and a list of current IDIQ CxA contracts are available on the D&amp;C Forms Website.  </a:t>
            </a:r>
          </a:p>
          <a:p>
            <a:pPr marL="914400" lvl="1" indent="0">
              <a:buFont typeface="Arial" pitchFamily="34" charset="0"/>
              <a:buNone/>
            </a:pPr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97270"/>
            <a:ext cx="3313855" cy="405226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679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smtClean="0"/>
              <a:t>Cx</a:t>
            </a:r>
            <a:r>
              <a:rPr lang="en-US" dirty="0" smtClean="0"/>
              <a:t> – </a:t>
            </a:r>
            <a:r>
              <a:rPr lang="en-US" sz="3600" dirty="0" smtClean="0"/>
              <a:t>Cost of Services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81000" y="1143000"/>
            <a:ext cx="9296400" cy="4602163"/>
          </a:xfrm>
        </p:spPr>
        <p:txBody>
          <a:bodyPr/>
          <a:lstStyle/>
          <a:p>
            <a:r>
              <a:rPr lang="en-US" sz="2400" b="1" dirty="0" smtClean="0"/>
              <a:t>Cost of CxA Services</a:t>
            </a:r>
          </a:p>
          <a:p>
            <a:pPr lvl="1"/>
            <a:r>
              <a:rPr lang="en-US" sz="2000" dirty="0" smtClean="0"/>
              <a:t>Fee Variables: duration of the project, # of field visits and meetings, complexity, warranty period engagement, M&amp;V, or sustainability objectives such as low EUI, ASHRAE 189.1 compliance or LEED .</a:t>
            </a:r>
          </a:p>
          <a:p>
            <a:pPr lvl="1"/>
            <a:r>
              <a:rPr lang="en-US" sz="2000" dirty="0" smtClean="0"/>
              <a:t>Georgia Tech CxA services on larger capital projects are typically &gt; 1.25% of the project SCL.</a:t>
            </a:r>
          </a:p>
          <a:p>
            <a:endParaRPr lang="en-US" sz="1600" dirty="0" smtClean="0"/>
          </a:p>
          <a:p>
            <a:pPr lvl="1"/>
            <a:endParaRPr lang="en-US" sz="1200" dirty="0" smtClean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-304800" y="4782837"/>
            <a:ext cx="9906000" cy="4769644"/>
          </a:xfrm>
          <a:prstGeom prst="rect">
            <a:avLst/>
          </a:prstGeom>
        </p:spPr>
        <p:txBody>
          <a:bodyPr/>
          <a:lstStyle>
            <a:lvl1pPr marL="917575" indent="-460375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13716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828800" indent="-457200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22860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743200" indent="-457200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Font typeface="Arial" pitchFamily="34" charset="0"/>
              <a:buNone/>
            </a:pPr>
            <a:endParaRPr lang="en-US" sz="1600" dirty="0" smtClean="0"/>
          </a:p>
          <a:p>
            <a:pPr marL="914400" lvl="1" indent="0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Resource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  <a:p>
            <a:pPr marL="914400" lvl="1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spreadsheet of CxA fees for recent </a:t>
            </a:r>
            <a:r>
              <a:rPr lang="en-US" sz="2000" dirty="0" smtClean="0"/>
              <a:t>projects</a:t>
            </a:r>
          </a:p>
          <a:p>
            <a:pPr marL="914400" lvl="1" indent="0">
              <a:buNone/>
            </a:pPr>
            <a:r>
              <a:rPr lang="en-US" sz="2000" dirty="0" smtClean="0"/>
              <a:t>is </a:t>
            </a:r>
            <a:r>
              <a:rPr lang="en-US" sz="2000" dirty="0"/>
              <a:t>available on the D&amp;C Forms Website.</a:t>
            </a:r>
          </a:p>
          <a:p>
            <a:pPr marL="914400" lvl="1" indent="0">
              <a:buFont typeface="Arial" pitchFamily="34" charset="0"/>
              <a:buNone/>
            </a:pPr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26" y="3200400"/>
            <a:ext cx="6388148" cy="19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</a:t>
            </a:r>
            <a:r>
              <a:rPr lang="en-US" dirty="0" smtClean="0"/>
              <a:t>Cx</a:t>
            </a:r>
            <a:r>
              <a:rPr lang="en-US" dirty="0" smtClean="0"/>
              <a:t> </a:t>
            </a:r>
            <a:r>
              <a:rPr lang="en-US" sz="3600" dirty="0" smtClean="0"/>
              <a:t>– Engagement Matrix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04800" y="1143000"/>
            <a:ext cx="5105400" cy="4754563"/>
          </a:xfrm>
        </p:spPr>
        <p:txBody>
          <a:bodyPr/>
          <a:lstStyle/>
          <a:p>
            <a:r>
              <a:rPr lang="en-US" sz="2400" b="1" dirty="0" smtClean="0"/>
              <a:t>CxA Engagement Matrix</a:t>
            </a:r>
            <a:endParaRPr lang="en-US" sz="2400" b="1" dirty="0"/>
          </a:p>
          <a:p>
            <a:pPr lvl="1"/>
            <a:r>
              <a:rPr lang="en-US" sz="2000" dirty="0" smtClean="0"/>
              <a:t>Working Committee developed an CxA engagement matrix as a tool for project managers.</a:t>
            </a:r>
          </a:p>
          <a:p>
            <a:pPr lvl="1"/>
            <a:r>
              <a:rPr lang="en-US" sz="2000" dirty="0" smtClean="0"/>
              <a:t>Objective – Improve hand off and engagement of O&amp;M team.</a:t>
            </a:r>
          </a:p>
          <a:p>
            <a:pPr marL="914400" lvl="1" indent="0">
              <a:buNone/>
            </a:pPr>
            <a:endParaRPr lang="en-US" sz="2000" dirty="0" smtClean="0"/>
          </a:p>
          <a:p>
            <a:r>
              <a:rPr lang="en-US" sz="2400" b="1" dirty="0" smtClean="0"/>
              <a:t>O&amp;M- Design Engagement</a:t>
            </a:r>
            <a:endParaRPr lang="en-US" sz="2400" b="1" dirty="0"/>
          </a:p>
          <a:p>
            <a:pPr lvl="1"/>
            <a:r>
              <a:rPr lang="en-US" sz="2000" dirty="0" smtClean="0"/>
              <a:t>Participation in OPR development and review, as well as energy modeling and EUI targets.</a:t>
            </a:r>
          </a:p>
          <a:p>
            <a:pPr lvl="1"/>
            <a:r>
              <a:rPr lang="en-US" sz="2000" dirty="0" smtClean="0"/>
              <a:t>Page turn meetings: SD, DD, CD</a:t>
            </a:r>
          </a:p>
          <a:p>
            <a:pPr marL="914400" lvl="1" indent="0">
              <a:buNone/>
            </a:pPr>
            <a:endParaRPr lang="en-US" sz="2000" dirty="0" smtClean="0"/>
          </a:p>
          <a:p>
            <a:pPr marL="914400" lvl="1" indent="0">
              <a:buNone/>
            </a:pPr>
            <a:endParaRPr lang="en-US" sz="1600" dirty="0" smtClean="0"/>
          </a:p>
          <a:p>
            <a:pPr lvl="1"/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399"/>
            <a:ext cx="5454214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 </a:t>
            </a:r>
            <a:r>
              <a:rPr lang="en-US" dirty="0"/>
              <a:t>Cx</a:t>
            </a:r>
            <a:r>
              <a:rPr lang="en-US" dirty="0"/>
              <a:t> – Engagement Matrix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81000" y="1066800"/>
            <a:ext cx="5410200" cy="4754563"/>
          </a:xfrm>
        </p:spPr>
        <p:txBody>
          <a:bodyPr/>
          <a:lstStyle/>
          <a:p>
            <a:r>
              <a:rPr lang="en-US" sz="2400" b="1" dirty="0" smtClean="0"/>
              <a:t>O&amp;M - Construction</a:t>
            </a:r>
            <a:endParaRPr lang="en-US" sz="2400" b="1" dirty="0"/>
          </a:p>
          <a:p>
            <a:pPr lvl="1"/>
            <a:r>
              <a:rPr lang="en-US" sz="2000" dirty="0"/>
              <a:t>Cx</a:t>
            </a:r>
            <a:r>
              <a:rPr lang="en-US" sz="2000" dirty="0"/>
              <a:t> </a:t>
            </a:r>
            <a:r>
              <a:rPr lang="en-US" sz="2000" dirty="0" smtClean="0"/>
              <a:t>Kick </a:t>
            </a:r>
            <a:r>
              <a:rPr lang="en-US" sz="2000" dirty="0"/>
              <a:t>Off </a:t>
            </a:r>
            <a:r>
              <a:rPr lang="en-US" sz="2000" dirty="0" smtClean="0"/>
              <a:t>Meeting + Bi-weekly</a:t>
            </a:r>
          </a:p>
          <a:p>
            <a:pPr lvl="1"/>
            <a:r>
              <a:rPr lang="en-US" sz="2000" dirty="0" smtClean="0"/>
              <a:t>50% complete, 80% complete</a:t>
            </a:r>
          </a:p>
          <a:p>
            <a:pPr lvl="1"/>
            <a:r>
              <a:rPr lang="en-US" sz="2000" dirty="0" smtClean="0"/>
              <a:t>Wall / ceiling cover up inspections</a:t>
            </a:r>
            <a:endParaRPr lang="en-US" sz="2000" dirty="0"/>
          </a:p>
          <a:p>
            <a:pPr lvl="1"/>
            <a:r>
              <a:rPr lang="en-US" sz="2000" dirty="0" smtClean="0"/>
              <a:t>MEPF inspection walks with CxA or engineers</a:t>
            </a:r>
          </a:p>
          <a:p>
            <a:pPr lvl="1"/>
            <a:r>
              <a:rPr lang="en-US" sz="2000" dirty="0" smtClean="0"/>
              <a:t>Equipment </a:t>
            </a:r>
            <a:r>
              <a:rPr lang="en-US" sz="2000" dirty="0"/>
              <a:t>start up and functional performance testing. </a:t>
            </a:r>
            <a:endParaRPr lang="en-US" sz="1600" dirty="0" smtClean="0"/>
          </a:p>
          <a:p>
            <a:pPr marL="914400" lvl="1" indent="0">
              <a:buNone/>
            </a:pPr>
            <a:endParaRPr lang="en-US" sz="1600" dirty="0" smtClean="0"/>
          </a:p>
          <a:p>
            <a:r>
              <a:rPr lang="en-US" sz="2400" b="1" dirty="0"/>
              <a:t>O&amp;M </a:t>
            </a:r>
            <a:r>
              <a:rPr lang="en-US" sz="2400" b="1" dirty="0" smtClean="0"/>
              <a:t>- Training</a:t>
            </a:r>
            <a:endParaRPr lang="en-US" sz="2400" b="1" dirty="0"/>
          </a:p>
          <a:p>
            <a:pPr lvl="1"/>
            <a:r>
              <a:rPr lang="en-US" sz="2000" dirty="0"/>
              <a:t>Manufacturer training</a:t>
            </a:r>
          </a:p>
          <a:p>
            <a:pPr lvl="1"/>
            <a:r>
              <a:rPr lang="en-US" sz="2000" dirty="0"/>
              <a:t>Building management and systems training overview</a:t>
            </a:r>
          </a:p>
          <a:p>
            <a:pPr lvl="1"/>
            <a:r>
              <a:rPr lang="en-US" sz="2000" dirty="0" smtClean="0"/>
              <a:t>Metysis </a:t>
            </a:r>
            <a:r>
              <a:rPr lang="en-US" sz="2000" dirty="0"/>
              <a:t>interface training and troubleshooting</a:t>
            </a:r>
          </a:p>
          <a:p>
            <a:pPr marL="914400" lvl="1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4846"/>
            <a:ext cx="5454214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 </a:t>
            </a:r>
            <a:r>
              <a:rPr lang="en-US" dirty="0"/>
              <a:t>Cx</a:t>
            </a:r>
            <a:r>
              <a:rPr lang="en-US" dirty="0"/>
              <a:t> – Engagement Matrix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457200" y="1066800"/>
            <a:ext cx="5181600" cy="4754563"/>
          </a:xfrm>
        </p:spPr>
        <p:txBody>
          <a:bodyPr/>
          <a:lstStyle/>
          <a:p>
            <a:r>
              <a:rPr lang="en-US" sz="2400" b="1" dirty="0" smtClean="0"/>
              <a:t>Warranty Phase, M&amp;V + Diagnostics</a:t>
            </a:r>
          </a:p>
          <a:p>
            <a:pPr lvl="1"/>
            <a:r>
              <a:rPr lang="en-US" sz="2000" dirty="0" smtClean="0"/>
              <a:t>Set the CxA up with </a:t>
            </a:r>
            <a:r>
              <a:rPr lang="en-US" sz="2000" dirty="0" smtClean="0"/>
              <a:t>Metysis </a:t>
            </a:r>
            <a:r>
              <a:rPr lang="en-US" sz="2000" dirty="0" smtClean="0"/>
              <a:t>access during construction so that they can start reviewing trend data. (Send a help desk </a:t>
            </a:r>
          </a:p>
          <a:p>
            <a:pPr lvl="1"/>
            <a:r>
              <a:rPr lang="en-US" sz="2000" dirty="0" smtClean="0"/>
              <a:t>Quarterly M&amp;V meeting to review building operation and trends, outstanding warranty issues</a:t>
            </a:r>
          </a:p>
          <a:p>
            <a:pPr lvl="1"/>
            <a:r>
              <a:rPr lang="en-US" sz="2000" dirty="0" smtClean="0"/>
              <a:t>Meetings should include CxA, project manager, O&amp;M, building manager</a:t>
            </a:r>
          </a:p>
          <a:p>
            <a:pPr lvl="1"/>
            <a:r>
              <a:rPr lang="en-US" sz="2000" dirty="0" smtClean="0"/>
              <a:t>Seasonal TAB, as applicable</a:t>
            </a:r>
          </a:p>
          <a:p>
            <a:pPr lvl="1"/>
            <a:r>
              <a:rPr lang="en-US" sz="2000" dirty="0" smtClean="0"/>
              <a:t>Ten month warranty walk</a:t>
            </a:r>
          </a:p>
          <a:p>
            <a:pPr marL="914400" lvl="1" indent="0">
              <a:buNone/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1075509"/>
            <a:ext cx="4430486" cy="3738361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3764280" y="4879184"/>
            <a:ext cx="5410200" cy="1380310"/>
          </a:xfrm>
          <a:prstGeom prst="rect">
            <a:avLst/>
          </a:prstGeom>
        </p:spPr>
        <p:txBody>
          <a:bodyPr/>
          <a:lstStyle>
            <a:lvl1pPr marL="917575" indent="-460375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13716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828800" indent="-457200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22860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743200" indent="-457200" algn="l" defTabSz="914400" rtl="0" eaLnBrk="1" latinLnBrk="0" hangingPunct="1">
              <a:spcBef>
                <a:spcPct val="20000"/>
              </a:spcBef>
              <a:buClr>
                <a:srgbClr val="D1E45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0">
              <a:buFont typeface="Arial" pitchFamily="34" charset="0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Resource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914400" lvl="1" indent="0">
              <a:buFont typeface="Arial" pitchFamily="34" charset="0"/>
              <a:buNone/>
            </a:pPr>
            <a:r>
              <a:rPr lang="en-US" sz="2000" dirty="0" smtClean="0"/>
              <a:t>The CxA process and engagement matrix is posted on the forms website.</a:t>
            </a:r>
          </a:p>
          <a:p>
            <a:pPr lvl="1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752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 </a:t>
            </a:r>
            <a:r>
              <a:rPr lang="en-US" dirty="0"/>
              <a:t>Cx</a:t>
            </a:r>
            <a:r>
              <a:rPr lang="en-US" dirty="0"/>
              <a:t> – </a:t>
            </a:r>
            <a:r>
              <a:rPr lang="en-US" sz="3600" dirty="0" smtClean="0"/>
              <a:t>Next Steps In Progress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71600"/>
            <a:ext cx="8534400" cy="4754563"/>
          </a:xfrm>
        </p:spPr>
        <p:txBody>
          <a:bodyPr/>
          <a:lstStyle/>
          <a:p>
            <a:r>
              <a:rPr lang="en-US" sz="2400" b="1" dirty="0" smtClean="0"/>
              <a:t>In Development</a:t>
            </a:r>
          </a:p>
          <a:p>
            <a:pPr lvl="1"/>
            <a:r>
              <a:rPr lang="en-US" sz="2000" dirty="0" smtClean="0"/>
              <a:t>We have hired Epstein Group to develop additional </a:t>
            </a:r>
            <a:r>
              <a:rPr lang="en-US" sz="2000" dirty="0" smtClean="0"/>
              <a:t>resources </a:t>
            </a:r>
            <a:r>
              <a:rPr lang="en-US" sz="2000" dirty="0" smtClean="0"/>
              <a:t>which should be available within six months:</a:t>
            </a:r>
          </a:p>
          <a:p>
            <a:pPr lvl="2"/>
            <a:r>
              <a:rPr lang="en-US" sz="2000" b="1" u="sng" dirty="0" smtClean="0"/>
              <a:t>Boiler Plate OPR Document</a:t>
            </a:r>
            <a:r>
              <a:rPr lang="en-US" sz="2000" dirty="0" smtClean="0"/>
              <a:t>: develop a consistent OPR format and baseline requirements that tie to the </a:t>
            </a:r>
            <a:r>
              <a:rPr lang="en-US" sz="2000" dirty="0" smtClean="0"/>
              <a:t>yellow book </a:t>
            </a:r>
            <a:r>
              <a:rPr lang="en-US" sz="2000" dirty="0" smtClean="0"/>
              <a:t>for use as a starting point for project specific OPRs.  </a:t>
            </a:r>
          </a:p>
          <a:p>
            <a:pPr lvl="2"/>
            <a:r>
              <a:rPr lang="en-US" sz="2000" b="1" u="sng" dirty="0" smtClean="0"/>
              <a:t>CxA Specifications</a:t>
            </a:r>
            <a:r>
              <a:rPr lang="en-US" sz="2000" dirty="0" smtClean="0"/>
              <a:t>: GT specific commissioning specifications and requirements for inclusion in project documents.</a:t>
            </a:r>
          </a:p>
          <a:p>
            <a:pPr lvl="1"/>
            <a:r>
              <a:rPr lang="en-US" sz="2000" dirty="0" smtClean="0"/>
              <a:t>Additional </a:t>
            </a:r>
            <a:r>
              <a:rPr lang="en-US" sz="2000" dirty="0"/>
              <a:t>Training for O&amp;M Team on CxA </a:t>
            </a:r>
          </a:p>
          <a:p>
            <a:pPr lvl="1"/>
            <a:r>
              <a:rPr lang="en-US" sz="2000" dirty="0"/>
              <a:t>Simplified Engagement Matrix for Small Projects</a:t>
            </a:r>
          </a:p>
          <a:p>
            <a:pPr lvl="1"/>
            <a:r>
              <a:rPr lang="en-US" sz="2000" dirty="0"/>
              <a:t>Quarterly </a:t>
            </a:r>
            <a:r>
              <a:rPr lang="en-US" sz="2000" dirty="0"/>
              <a:t>Cx</a:t>
            </a:r>
            <a:r>
              <a:rPr lang="en-US" sz="2000" dirty="0"/>
              <a:t> Roundtable </a:t>
            </a:r>
          </a:p>
          <a:p>
            <a:endParaRPr lang="en-US" sz="2000" dirty="0"/>
          </a:p>
          <a:p>
            <a:pPr lvl="1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457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Commissioning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cs typeface="Arial" pitchFamily="34" charset="0"/>
              </a:rPr>
              <a:t>Fully-Functional, Efficient, and Maintainable Facility</a:t>
            </a:r>
          </a:p>
          <a:p>
            <a:r>
              <a:rPr lang="en-US" sz="2000" dirty="0">
                <a:cs typeface="Arial" pitchFamily="34" charset="0"/>
              </a:rPr>
              <a:t>Reduce Change Orders / RFI’s</a:t>
            </a:r>
          </a:p>
          <a:p>
            <a:r>
              <a:rPr lang="en-US" sz="2000" dirty="0">
                <a:cs typeface="Arial" pitchFamily="34" charset="0"/>
              </a:rPr>
              <a:t>Ensure Envelope Integrity</a:t>
            </a:r>
          </a:p>
          <a:p>
            <a:r>
              <a:rPr lang="en-US" sz="2000" dirty="0" smtClean="0">
                <a:cs typeface="Arial" pitchFamily="34" charset="0"/>
              </a:rPr>
              <a:t>Maximize </a:t>
            </a:r>
            <a:r>
              <a:rPr lang="en-US" sz="2000" dirty="0">
                <a:cs typeface="Arial" pitchFamily="34" charset="0"/>
              </a:rPr>
              <a:t>Envelope Efficiency</a:t>
            </a:r>
          </a:p>
          <a:p>
            <a:r>
              <a:rPr lang="en-US" sz="2000" dirty="0" smtClean="0">
                <a:cs typeface="Arial" pitchFamily="34" charset="0"/>
              </a:rPr>
              <a:t>Coordinate </a:t>
            </a:r>
            <a:r>
              <a:rPr lang="en-US" sz="2000" dirty="0">
                <a:cs typeface="Arial" pitchFamily="34" charset="0"/>
              </a:rPr>
              <a:t>Component Constructability</a:t>
            </a:r>
          </a:p>
          <a:p>
            <a:r>
              <a:rPr lang="en-US" sz="2000" dirty="0">
                <a:cs typeface="Arial" pitchFamily="34" charset="0"/>
              </a:rPr>
              <a:t>Verify Trade Responsibility</a:t>
            </a:r>
          </a:p>
          <a:p>
            <a:r>
              <a:rPr lang="en-US" sz="2000" dirty="0">
                <a:cs typeface="Arial" pitchFamily="34" charset="0"/>
              </a:rPr>
              <a:t>Reduce Contractor Call-Backs</a:t>
            </a:r>
          </a:p>
          <a:p>
            <a:r>
              <a:rPr lang="en-US" sz="2000" dirty="0" smtClean="0">
                <a:cs typeface="Arial" pitchFamily="34" charset="0"/>
              </a:rPr>
              <a:t>Avoid </a:t>
            </a:r>
            <a:r>
              <a:rPr lang="en-US" sz="2000" dirty="0">
                <a:cs typeface="Arial" pitchFamily="34" charset="0"/>
              </a:rPr>
              <a:t>Costly Repairs</a:t>
            </a:r>
          </a:p>
          <a:p>
            <a:r>
              <a:rPr lang="en-US" sz="2000" dirty="0">
                <a:cs typeface="Arial" pitchFamily="34" charset="0"/>
              </a:rPr>
              <a:t>Educate O&amp;M Staff on Building Equipment</a:t>
            </a:r>
          </a:p>
          <a:p>
            <a:r>
              <a:rPr lang="en-US" sz="2000" dirty="0" smtClean="0">
                <a:cs typeface="Arial" pitchFamily="34" charset="0"/>
              </a:rPr>
              <a:t>Improve </a:t>
            </a:r>
            <a:r>
              <a:rPr lang="en-US" sz="2000" dirty="0">
                <a:cs typeface="Arial" pitchFamily="34" charset="0"/>
              </a:rPr>
              <a:t>Component </a:t>
            </a:r>
            <a:r>
              <a:rPr lang="en-US" sz="2000" dirty="0" smtClean="0">
                <a:cs typeface="Arial" pitchFamily="34" charset="0"/>
              </a:rPr>
              <a:t>and Systems Life </a:t>
            </a:r>
            <a:r>
              <a:rPr lang="en-US" sz="2000" dirty="0">
                <a:cs typeface="Arial" pitchFamily="34" charset="0"/>
              </a:rPr>
              <a:t>Cycle</a:t>
            </a:r>
          </a:p>
          <a:p>
            <a:pPr>
              <a:spcAft>
                <a:spcPts val="1200"/>
              </a:spcAft>
            </a:pPr>
            <a:endParaRPr lang="en-US" sz="2000" dirty="0"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6"/>
          <a:stretch/>
        </p:blipFill>
        <p:spPr bwMode="auto">
          <a:xfrm>
            <a:off x="5119312" y="1447800"/>
            <a:ext cx="40246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What Commissioning is Not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cs typeface="Helvetica" pitchFamily="34" charset="0"/>
              </a:rPr>
              <a:t>Design Engineering</a:t>
            </a:r>
          </a:p>
          <a:p>
            <a:r>
              <a:rPr lang="en-US" sz="2000" dirty="0" smtClean="0"/>
              <a:t>Test and Balance</a:t>
            </a:r>
          </a:p>
          <a:p>
            <a:r>
              <a:rPr lang="en-US" sz="2000" dirty="0" smtClean="0"/>
              <a:t>Construction Administration</a:t>
            </a:r>
          </a:p>
          <a:p>
            <a:r>
              <a:rPr lang="en-US" sz="2000" dirty="0" smtClean="0"/>
              <a:t>Code Enforcement (yet)</a:t>
            </a:r>
          </a:p>
          <a:p>
            <a:r>
              <a:rPr lang="en-US" sz="2000" dirty="0" smtClean="0"/>
              <a:t>Equipment Start-Up</a:t>
            </a:r>
          </a:p>
          <a:p>
            <a:r>
              <a:rPr lang="en-US" sz="2000" dirty="0" smtClean="0"/>
              <a:t>Only a Documentation Effort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9" y="1447800"/>
            <a:ext cx="434764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algn="l"/>
            <a:r>
              <a:rPr lang="en-US" dirty="0" smtClean="0"/>
              <a:t>Communication/Integration</a:t>
            </a:r>
            <a:endParaRPr lang="en-US" dirty="0"/>
          </a:p>
        </p:txBody>
      </p:sp>
      <p:sp>
        <p:nvSpPr>
          <p:cNvPr id="2" name="AutoShape 4" descr="data:image/jpeg;base64,/9j/4AAQSkZJRgABAQAAAQABAAD/2wBDAAkGBwgHBgkIBwgKCgkLDRYPDQwMDRsUFRAWIB0iIiAdHx8kKDQsJCYxJx8fLT0tMTU3Ojo6Iys/RD84QzQ5Ojf/2wBDAQoKCg0MDRoPDxo3JR8lNzc3Nzc3Nzc3Nzc3Nzc3Nzc3Nzc3Nzc3Nzc3Nzc3Nzc3Nzc3Nzc3Nzc3Nzc3Nzc3Nzf/wAARCACIAKADASIAAhEBAxEB/8QAGwAAAQUBAQAAAAAAAAAAAAAABAABAgMFBgf/xAAyEAABBAEDAwMDBAEDBQAAAAABAAIDEQQSITEFQVETImEGcZEUMoHRUiSh4UJicoLw/8QAGQEAAwEBAQAAAAAAAAAAAAAAAAECAwQF/8QAIhEAAgICAwACAwEAAAAAAAAAAAECEQMSBCExMkETUWFC/9oADAMBAAIRAxEAPwAZmF6k7W3TTy5GS9KxwwiNzi/zeyTnADYJhMRwV7DySPMUEHY8UMcQ9jNTW1wsLLNTuN3utF2RTCFmP97jf5V4/bZOT9CjY59eCVrYmMGOG9juUPhsaGgONI9rmtFA2pnP6HCP2amOW1QRV0FkQPIPKMbOa3XOzcIc8hUSSc2ndKHDlUSEHugCid9oKSyiZXAclByZDAdyFSTJbRAtJVTxRVMmWX2Nh4UHZG1LTRme6JP+FWXEcphJq4CT7rdtJ6tBtZF8m26HcTatdVbqmTkAd1cUTJkXUoFtjhER4c0h2Y78IxvSJy3chvwqtISTf0XGS+6a7VbI3OFqT2OaNiFnoVuxnupVj3FSEbnqIGk7q0qRDdhURPZFRgoCKbSdwiv1jB2WTgzRTVBjSWqXqHyghltPdRdlNU6MrdGh61DlUzZem90A/LHZUSTFyqON/ZLyIunynOsAoN7i7kpWmK3UUjFysTWl7gGiyUSzp73cupS6Y0On35pa4jGq7Wc5tOkaQgmrAocNkYADfd5RBxGPO7UU1gtO4ALFyZsoozP0Bc4t0gM7IrC6VDEdbm6nfKtD6KubOA2kObBRRJwaBQaAVDQAFB0wtRMo7FSUZUsc+NbZo3MPyFVrBu13bmte0tkaCPBWZmdBxZwXQ3E744/CqPIT+SIlgkvizmHS0KaqCSeVp5fRMzHstZ6rPLP6Wa5paacCD4K6YOL8OeSkvSKQKSSozEkUkyAGSKkolADJJ0kDCMC2zBw4W9EQRvS5trnN4KvjyZOC4rLJBydm2OaXRvOcAdiqJHknZAR5ZANm0TDNrAJWLg0bKSZYbUXEgcK8VSg97WgqSgZzyOVUZqCeeZloOSdtlWotkOSR6Dt3SrewVKgONyOQVEfIpcZ1jD7KjJwcXLFTRNcfNboj/wC5SICE68E0n6c9mfTWxOJL/wCr/wC1h5WDlYpPrwuaB3qwu+AIFKLg1w0uAI7greHJnH3swnx4Pzo87TUuxzOgYeRZYDC/yzg/wsTL6DmQWY2iZnlnP4XTDPCRzSwTj/TJpMQpODmkhwLSOx5TLYxIp09JUgBikNkinALiA0Ek9gkMQKIZMW91bF0fqUzdUWFO4eQ1UZOFlYh/1OPLF/5sIChuMurLWy7oLZk0NyqZ8kEEAlCWVEoWNFfkYnOJPKrKkUxCtIg9PfG5hp7aP2TDbyio8qQkCVrZQP8AIbpnMgk/bcZ7g8LyLPVoH5u+UmxueTpo0N96VxhcwagWvAPFKtwbqJILT4pFgVDyEvurNBP7RfkAKOkDbcH5TEQojhPZ7hSLSNwbHdRQIGy8DGzG1PE1x7O4P5WFm/TThbsOS/8Asf8A2ulrwkCrhklDxkSxxl6jgMnEnxXVPE5nyRt+VSvRJGMlbpka1w8HdZOZ9P4k1uhuF5/x4/C6o8lP5I55cZ/5ZymPA/InbFGLc49l6J0L6dghhadA193Hkob6X+mXYzzNkFryeCPC7PHjDdhwFy8nk29Ym/HwUrkDxY0cLadGa8gqGTiQ5ELm0HNI3a4WCtOu1BUuaAbXDs7s7NV4eXfUv0+MN7p8RtR8uj7D5H9Lml7J1WBk0Lg5o42XlHVsT9JmPY0UxxtvwvV4udzWrPN5OHR2gGkxCkQmpdhynptiz47JWexUeO6cOXknrFjXljva5FRzNlYWSAAng0ggQrIjGCdYJHYDyk0BtwY8fpgsHs8dirZ8GBzQfSZVdhv91iY+TJCRpJH87Iw9Q9VmlznD7LJqSLTTBsuHHiqn6dVn+EERQ4NcorHjZPn/AOra8RBulpvYEeVoPw3RtPpvDwRs3bdUpV6TVmH32/3S+SP+FsDCY/SDCWuqz8pxit9LSI/c39w/yCe6FqYtC9lKM1I2+LVz8cgnSaBNNvuqnsLQRe6q7FR1eMWmFugCqUPUDHkVusLE6m6GIatq+EZjZ36hp3GruuZp2bp9Gj+oaD4KHkynlxI/ahDIyN1PP+6HnyQ94bER8pJDsMyJQ+F1rzT6keHZjWjta7nKlIjLQ677LiPqLHkbkNkEbiwCi4bhdvEpSOTlW4mMU1J069Q849GPkHdOCQKItRBHY38FPZ8ryj1Rx3pK6SA2olPtRvntSQDjnlSJB+/lVi+U9na0AEaj7as9ttlYHywvvcOHjuhGuI3BIpWPldIQXOKmgDoc+Vj7Ml/Dt1b+qY+3e5ju4Bu1mCTcWA4eCpBwBth57HdLVDs0TH60Do4680fPlAZUE8RaWReo1w9w8KQmLSHGwexBpFszHPYNQ1Ad/P3U00+h9M56LPxnPfHNqgeDpIk2F/dGUQQ9jhZHZaPUOk9O6rFI0O9OSQab7n+1yMuD1r6ec5h05OMB7RufweymlL+MrtG+1j3+17iAObVtQQtNWT4pYGL9TY8jdOXHJjyDmxqH9rUbKJwyRjrY4W1wHKNJX2GyHlfbQ5rdzx8KkAUQd/OyKbjueCWuGofuDtiFQ5paacKK2iqIbsy8zomJk25rfSee7OPwsLM6Jl49uY0SsHdnP4XX8FMVvHNKJhLDGRMXaex35ULINqbSO6yNS0NAj9QPo+FAkqDuKHCcFAye38pDdRBCkD8JAP2FJccqP8p/B5KAJNNmk4O3j5UbBPf7pcCtkATLvbuP58qQNU5rq8qGoOq7RGExpm0votc00UmMj6pG/CKMrmtDZRqa4Cgdwgn3FI5thwClJM6YRtsNa3tSlqwsF6l0PBznGSOMxP8An+1nY/Qet9Ke5/TXiSJ2/pP3aflbket4d7rrkXuVbDlSxjSx50+CaTTa6Q+n6Y0PUSJNPVMWbAmJoODS5jv6RvpmUBzfc3jUFrfrYp/blwNLaG45BTNw43yEYUrmOq9Lxz9ktv2goxzE4Hbg8KotIG428rSkMkTi3KgNC/ezv/CokiieB6DwbF6SKVJioDv5CcEauR+UklRI+oA0CnDmjkpJIAVjynaRfI/KSSAJaxexH2TagDyPykkgCQeO5H5TEi6sJJIGOXg/tI/KQfodYdR+6SSQC1N+BunJG9OF/dJJMBg4A/uFjvafX/1Xv5tJJICXqg1rI35N7qYmLHWyTjcbpJIoA2Lq50Fs7GSD70f+VKXGxMqnY8gZQsgHcfwkkoartFJ30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jpeg;base64,/9j/4AAQSkZJRgABAQAAAQABAAD/2wCEAAkGBhQSEBQUExQUFBQWFhUWGRcXFxQVGBkXGBcVGBYXGBgZGycfGR0kHBgVHy8gIyopLC4sFx8xNTAqNSYrLCkBCQoKDgwOGg8PGiokHyQtKS4sKSwsLCkqLCwpLCwsLCwpKi4pKSwsLCksNCwpLC8sLCwpLCwsLCkqLywsLCwsLP/AABEIAJwA8AMBIgACEQEDEQH/xAAbAAABBQEBAAAAAAAAAAAAAAADAAIEBQYBB//EAD4QAAICAAUCBQICCQMDAwUAAAECAxEABBIhMQVBBhMiUWFxkTKBBxQjQqGxwdHwUmLhcoLxM3OiFSRDY5L/xAAZAQADAQEBAAAAAAAAAAAAAAAAAQIDBAX/xAAsEQACAgEDAQcEAwEBAAAAAAAAAQIRAxIhMUEEYXGBobHwIjJRkUJSwdET/9oADAMBAAIRAxEAPwCnwsdrHax7R5hzCw6scrABzCGHVhVgA5hYa8yqRqZUB7sar5IFkjtsDiVHldWoxlZAKrQdZazWwXc1Rv2xDnFOrKUJNWkR8LDfOGsLtZ+d/tglYpOxOxuFh1YWGI5hY6MOZaBJ2A5JoV9b3wm0uRpN8DcLBpMuVC6ig1AsvrQkgewUn+OBBweNRqttJBv29VDGTzQXX9Jv2s6I9myyV1XXeltxe7XXYWEMOWjexFUbLIpK1uAKI1XXJqr2vDlk9AGlVavUydzXK+YGC7/X8tqSy6vtT81XvQpYdFamvJ37WvUYAfr9N8PaFhdqRQ1GwR6brVXNXtfvgLQhh6/XxZNb1xYWhf5dsFvcnuxUk920fh1HlgOwO2NPq7vn6M3o6N+3+sC+YUCzq96COav6Cr/O8BXMSGqioEr6mdQApItivPF/2xLAwqxKjK7cvRGjyY9FKG982/1WyO9QYrGEiRGkfZ5i2pYx3Mce1tXDE7e1nbiOwUAMQRfrAQObBBs6aqie398Ksdw1BJVz4kSyOTukvDYGkdKi/i0AKC3qagbFsdzR49uwGEIgDe/Fcmq3PF13P3wTCrA4Re7QRyzimlJ787jccw6sKsUQNwsdrHawAMrHaw+sKsMgZWFWH1hVgAZWFWH1hVgAjSTxlvLdkBIv17LW3LVS/U1ziLnPDoB1LcbHdWH4W9qcHcfIJxYvlFcbqDX3+/POKrPdFtSqyOkZNldyt/6mA5H1BI5xz5Iyd7J+50Y5RXVphpf19Atq0q7HU8aTAf8AU/4gN9ySRvzh2R6yjgmULCV3bS3pIs8A2Qe1Cx32GMosDxSfsnGpTs8bVR+DsQR3/rjS9NzEc0YaeS3s7zBiL+JFBF9/XvZ5OORauE6OqTTW6v3LdZAQCohKk7FWEnb8JOr3vba6GBixwT+9t6TdityRe29VXOAx9E0AtFqVXFFo2Dxuo5Ustgjf32+MSax241ap/wDfc5Mkqf07entQZ+oSsADLIQBQGpqrY1Q27DEVIgLIABPJAAJ+p5P54JWO1jRY4J2krIeWbWlt1+L2BeWLuhfF96+uHYfWFWKIbb5G1hVh1YVYYDRjuO1hVgAbhVh9YVYQDawqw6sKsADawsdYgbsQo5JY0Kq/8HfEUdey6vpOuQUbZaRQa2ILbn/PbGU8kY8mkYOXBJrCrA4JfMBKPlwbXSkkvlyMpJ3AK6FJogAtvsbrAH6iI3aOX0MpIJ0sAADy6n1Rf923sxwLLFurKeKaVtEqsKsOHb2O4I4I9we4+mFWNDMRGO1h2nHawEDKwqw+sKsMBtYHNGStBtJ9+cGrHawuQRBE8yCtEcoHG2ltz/qQq1999fAxGk8RRKSGV0o7iy+1jYNSsu3fQaP3xbEc/f7b4BNl9S7qpvcqwBB2+Rsarcfyxg8bX2tnQsl/ckZibKwTPasFdyAI5G3AvlX4IJP12+9v0vp8HlaitiqaVgwdhf4gfnix25xT5zp8Oo6XSI6pLU62pRpCilDd9RP/AFY0HQsplEsGZJw/4kR5IXY1sAJ0AB53U2aH5curS3Z0VqX4DdS8MiFg0XmC2AYq2mtJBBY0drFWeDvtziTJEQaYUeaxI6v4hjdtMReNllX/ANRWtSeQ1D1AgkHjnBsz1aD9m6IJ5LAMZakCkEg7C2373WHhyaG2+pOWLmkvwV9YVYLLOrsxWPyhf/p3en3+QPa/fDax6Cdqziap0MrHaw+scrDENrCrDqx3TgAZWFWHVhHAA2scOOZ2bylBcbtYRNw0hWtSqB6vqaoe+KSDxVmmWR4I1EaodfpUR1aggvJu5JoUN/6Y5Myh3m0MTkXkksaMBLIsdmq/Ew+dI4/OuMUnVPFPlyGOHQxsBXCl2Yk2CiEek7gVR3HziuXLQJIDLI0yBhaRgxr2JDSk2R29NH5GIEHWGjj0oNAplJQUzCzepx6iOdr2G2OSeaUjpjiijQdQmzLRBM4TEhjVoy4DydwpCqbX8JG+29ULxW5ObLQuC0RnFEFpjtuCPTGhATtRJJHvimmnuyTTAACqO2o3d/e/n88R1c2ebFc/07jGFmtGhbqkQMqyCVRI1EhQ+ha9BAc3IaIFdgNvi66cI3gVZ8xG6KypBKH0ul2Sik+uPt6Wsc9jWMQ8mpizEsx57nt/bF1kPEEauNUelSiRuFohgqPHZsc0yna9wcKyrdUaOXpkuXJK26bklF3H/uQAgN/1RFW+G4wTKdQVwDY5oEG1J9g1Cj/tYK3wdzi6gzqPH5kbB1onUpHYcH/Sdu9YrhkFnXzNJhmIpipVgRQNPtplQijTDv8AGOmGZxMJY1IKRhVh5XHax3HCDrC04JpwtOCxA6wqwTThacMCq611VIU3Ns2wH9/yxXP4pLqixhi5B21bkq1KBt/m+JXUsjA8rBpCr7EgML3G3pPI/wAvFDJ01wSI60jUpeqtQ18difb4xx5XKzrxKNBcz0OZiX8gKWslS4A1E7gEyG753rc4FmuiyxqGaFtBF64ZFkFd7osBwRvXtziFOdADekiyLU6rK8/O32wbpmbmLEwsysAWtWZTQPc9vzIxzNs6Uo95e5bxBDSRBxGmlEYzRnzF0ggSCQWb3NLt2HGIvi/p6NIkkeZjWNwKXXSqVCq1MCSe53G14JL1U0FzUOs1eqWNG1D/AFK6aW0m+bP1xBzi5d9JiBWzTBW8wfkrgEG+2ojtgBrvHQ6kUep9gPXFKZNvcg8bfI2xb9N6yWYIWEjE7E2hN3YI3BI2OxxG6bJMFdYpUZAQNEoVNS2x9VmvfYN3FHE/IQyCQF8o0Zvd09SCwRe90DWxViLB5xpB1JUZTjcbotqwqw8DAszmUjXU7qg/3ECz7DuT9Lx6NnBQ7HMyRGoaQiNSCQWsaq2OkVbb7bYppvEMzI3lQ+UCwUTOdJVlBZl1vQsjnSpI2xSZ2dbAmnaalJADMihmZtQ1t62Gy3QF32xyy7R/U6Y4P7GvzObXbybnG2ojTEEvgMZWABO9b70fpiizvXDqFSshB/Dl219tw8zAJ8HSp2xWdT6rE8cbRZeKJVOk6BszeWPUQxY3QG9i++Kk5tmO+4O21ihXxveMHmlJUzojjjHdclvmOruJCxkUMTZ0AAmjdXpGoXuQAqnfY3ivznV5Jb1Fja1bGxXtV0N98MUL607WCt87UT+RB/gcMelTSKBPzffff62MY2aPdkaWWzXqrtv27XthUdv6YfGgH/H8sOklH+bn+GJAaYv85x1YwNzucDbMf52+wwMyn/xhgEzDnTQ2H/jAQoFajv8A5/l46Hx3ybI+bwxMJks5JE2uNyh49PBHsRwR8EY1fQPHioBFmFIAoB0FhQBSqy+wHcYxwiq65wKjxgA9m04WnBNOFpx6lnmg9OFpwXThacMAdYj5rOJHp17AnnsBdE/8DuRiZpxnfGpURJqVTZbdq2AF0CRyTXG+2Im2o2i4JOW5PzzZTMKyiWMvpDIrx62Yi7VSwFXsLB7nFFmOkTBVqJ4lLMFiCULu11Px77A1sN8VvSclbKQHVrBIcmjufxAKpore/PBGBZ4sRpLurgggO5ZiW40tQDBVF3z66xwtyb3O1aVwC6tkmElSLHCEAFKN+NuCdtr5PJ98Q4eoEWFJUHbSnpH5gc/zxMlnjRiGYbBVHfZVA3r5JwGJVsldxgqxaqLLI9VzEaAKx0HfSQsif/w4OCN1mIsDLlYSb9RXzImI7/hOkHjetsWUHSZBGpaJiCFIIonffgHELqGTX2YG6GoEc/XE14/PD/Stb60zkDQPZWSSAm6BBmUe3rX11Xuv54tOj5NjIp86B1Xc6GIZhwPQRzfN374z8sUSnSxUNQPtf9MaXwrkITEsikO4JBYmyhP7o9tvft7Y1hBuSM55Eovb56l1pxV9YWYFGiQtp1Xo0B96qmPqUWBenc4uNOFpx2yjqVHJCTi7R5jnszKz1LrDLRIYtq3FdxsK9sQ9FmrNnVe9nbSQL+t/bG88SeHPNBkQEyAbrf46AAA9moAexrtjEZoFGKMpQ/6SCp/j/MY8/JjcXudkJqSBzIAABV9zf8Lw6IhNxv8AwH3xEd77DHDZxmaBpZ79r+PbAScdERwQZfCGBJPv+WEAcShl8EEOHQrIYhOCLlsSxFhwjw9IWR1gw9Y91+uDGhyQPzGBtKPruO2HVCuwebhrcYH5QbfFjKtjcbbjcVxz/MfcYgxqVYjsf8B/z4xTSJTPXax3TgmnHdGOyzjoFpx3RgmjEXqEEjKPKKhlOqm16W52Ok3zXx2w29gS3DacLTiD0zNyOZGl0BVJXYtpJHe3Arexve45xKkz8agEuu91uK25N8AD5xMZ2rZUoU6W5keudbiinm1MWeyAo9R/Dp3J4HP3xlupdVedgSFjAGkBedgBd8knvVY3fWM3HOVRlLBGLalkjjTSEcrUsoILG1NCwaA2s4oZekiOSjoiHGuQ25PFLGtu2/GwsEHHNJpvk6EmlwQMh4bVgf2qeZSFUCvJZY0Fd19MR+t+2LFPDylyqtrIYxgBTbMPMv2Va0XudxiNm+qOoYRzOUYKhQoYRbKx1FFc3pPDHkjfAeneIJIHVzql0k+kvpv0sos0eL/wXjO6Lo9AmljKKsiOFTQw1I4GtNJWiARyPfEbqMUM5b9oGL6RWuwukPuFvnffjFZlv0kw2NcUqH/aY3/qpHfB8p4wyjrUstt/+2Gua22Uiua+OcAUTIOixRr+2SIkHTqdI60rsu7L7VyTiwy8SgAIF09ggUD8tO2IeTnyrV5Usa/+1OYjX0Vx9sV65aWIyankEemSRDpjmWlJPrLCxYrv3x0RzJLgxeK+pf6cLTjD5bxlPuGhU6VDtpLIQtgH8Job/GJMXWHmjWRp0iDFvSI2JXStj1NqGqyBQ4u8OfaowjbsvF2KeWWmG/78DWGQAc8c+w+p4H5nFB1PqeVkWWOZ1KlhVHUwpFplKBqI33vGQzOcMnlsZGar1hzdEAHSoNgfvDYDBel9ZbKSl1pmFKdQpSNK2fVxuO2+3zjDN2mai9Ebf4865OiHYoprXKr6+SfHnXjaIP6oMdGWGOyZ9L7cnuPc/XAhnrNKLPwP74WxluHEWOlAMRHlkPY/f+gwLy3Px9B/XCsdE7zF+v0wN86o9vv/AGvEGSBu9n63gDKRhagonv1H2/l/fAWz5P8Ayb/lWIZbHAd8Kxkk5g+9fSsND77m/rgggw4Q4AGxZ10sKxA3Fdvtx/gwUZ7UwsAHc7WLvtXA78VzhJADhrQVgSYj26sdrDqx2sdlnLQysBzmbEaamugQK2vc0OcFzEuhS221cmu9c/c/limznW0BMUzwK3pV45NBBsWW3fdf4/GE5pDULKTqPiFEcVI5azJp8qNgpNggm99ie/twLGMt1LPCXcBgF2pitduFRVVbJOyj63i/6x4aWZmeKfL6aHo80kLXZOaHFDtjNdZyL5Z/Lav+06lOw3v88crZ0o4O2tr08C6oC6ArjEgdba/QUhvYlAS9cH1fiPPF4h9PiDKzFSxBqh34/wA/LFl+rUp0gX9v44W4yrn8ze7q+SKv5PzxiO7Ec7YtU6UoHr9R9zsK598SDCpHYgcd/ihgArEgv54/kMEEAHIwSWcJ2Jsnj4rHcvOJGCaTZ44JvtQxSEwTdOU/IxyBWib00RvanVpO24IBHxi2hyoVtEmqI9yVJrsGIsbe9cHfjF903w0I8zplEcqmOQrsexiFkHg79icN0SrKXo02pcywjCaYGFR6jdBm2DMft8YoczmSFAZr9l3IHbuaG23GNxmMgvm5qKNAf2aDyw2ggeW1m22G5J/Ltjz+eM6je5/hQ9vce1YRXBIQ+m9+L/FXY/0OLTLxpqbSItiR6Y5M0a45Ppr2IwLKdMVlXeViQNlhOxqyAWNH+2JhZqbVr/GxqTMRw72L/Zp3xRUbCPl24AmorXpy8eWBAPdmJ++M20vlysAKIJFEhwLrbUOcXs5joE/q3f8AHPLN/wDEYznVG/bNpKkbfhUovHZTxiWxyRJbMuRd19BX/OAsGPv+ZwfLbov0/qcOBBJHcVf54KM7IogPvjnp+uJwTFW67n6n+eE1Q7HPpJvfBMuqk1XzziKW9vfEnKipAPrhJDJ6Qk9sdVcIzAbagL53HGHwsNiKI2+Qa9x3xaXNktjctHa0PkYu+m5KOTNoJtCxkgvrcRrTKL57gm9iOMQMtLauAFF7gBQdwwNHY7VqxHh6swl0nYUV9AIJ9FLt9vthXsOj2K8ItQs7DAosypNUb5/Lb5+R/wA4bJLvtpAJIBN7EVRP5/TjF6zPQAz+c9A07AsQxZGNAGj6SP8A5HbbvjJdS8KTSzO4qUNpOokAnb2/ID7Y1XVMyi6pJhpoqNWqvU1iqrYkDg/GM9H4pbKhpMsrCwwJdwoosGDdid173sTiHJ2XpVFHmvBc6izD3q7T3+uK3O9GkCiPy6NlhtqPIB/DYG+nGr6j+lQZhVSWJ2FrZRowCQCDSNHt+LYXtiDluo6VJGgVQp1jeyWYUurYkaOT9dt6Tew6IPSegPGCWpQ1fiKEA7jf1D7VeJi9PDD0tr7jToIOx/37cVvieesyIq+mAC2NhdxwR6Y3UC7JFH6E4ouq9bYSbsUOlbQPJpBIsnknfmsSmNoPJ0hfVoZ5S12oUrvXZqbV23rvgmV8JeYpVHkVlvZm0IfUB+NogLIN0L4xnG6hqDhnYg/7nO/I5xYdP6kEjGlQQluSS+4dlVjXBBIWvpimCLSLwawcRyMlaqBJDFWMQcgiwOSFskCyfbEzMdAghmuCcGo42DqscjI7D1ivMHAoa9xufYYo06sgLapOSTQBIs/iHHHArAst1JBZLtZLcBuL27fTBuGyNZnJYTlkgOp5lACM2zUobW6shYk2RsRRrEeKby4yiysR5TRozJbIH9RAAcXQHpPz8AYzZ6jGWJYsa/DsT9h27YI3VoqFa7s36a2oUPvZwUF9xYN1cwySuik+Yuk3qalEflim21XV38kYpshmgCwUDdhdgHYEGqNithsfbHcx1NN9CffYfbvvisnkZ+T/ANo2H1of1w064FySc/EdTEheK0qAg+D6Nia+MEyebCqFVogSTvLErfZ6Nj8sQYoqDf8AT/IjDIoyxAHP2/jgsLaNBFnJAtefHd7CJIht7liF+2KrO5MuzMz62J3LAn+ROIrY4I7uh2wwtkqK1AX2B/v3wXWObA/rissA+59+w+nvhOL379/7jBZNE9Jh3I+4/piK8Skn1UDviPeHtwMS2Ogs2XQBaJNgn8wa9vjDoyikHcn6YFIfQvxq/ib/AL4ZgsZJlZGNkN/LBI82qigDX1GId47eCwos8jNqL8jjv874mNAlkithQ+T7/wA8RchlQED3u21c7cg4m+TsDtvv3vFJXyJmzzviPLLE7RuusRqKLO1kggoGQaSbo7VV82Dh48RBMplW1xvNmAXZfK1lUDlHEbE0hZtI3BPpJtRzK6l4phmjOXK6kICsHAbSVN0VuiSVssDyBvimz8sWdzcUL5dYnyyeS0iyFQPJFqAijRVh+B+exxhq/ib6f5JfEaLM5iE2JAG9Ly6TG5OiPZm0k0Qp1WQx7bYoIfBeRaYnzreZ/wBkiWoUsqvo2RyWp1Ne30OK3L5pMxLGkPm5Wwi+khlY2itJ6mRgWIjJNsbVT2GL5sjH0/OJNmpUkjl1FYcuZAWv0euUsAiLfqF0TY4vDTkDjFKyJP8Ao6RX1QmSVdCzaVTzDSFjWqlA16TXvW2D9N6DlzlZZ5FMccTMtO/lSK6ISF3blgSANiT83i36wxgmdteVWOTVpy2qZBTBQ1vpHn6TqAjQgAsDwMZuHMzSSeZFC5lihVdMcjsGjjDENGzgvY9BBj33Ivc4nU73Q1FNbGgTwHFIF0+dGxTVp1x+YA51eoeqjZ+vp9wMZrrP6J5tbujxpECABIaKqNP4qvTz3HvXGIkXiOZIQ6JKRrGpiNcckotmWR3BdjpJIUkmyTwKxoJfE+UjgSNYcy0zKPNgkad4ArcqqvKrPXKm6vVRF1iromk0ZTJ/o0zM0QkiaNxZFVMCKvkGPbg7nbbnHX/Rpn0qkv20lxfxx88Y3/hnMZaGVYTmJPKkioXGIYonJLEySqwjPcBGU3YUn3neIM3BlA0iz5h4jFJ+rkNlJICFUK6j95tLaFu7IahYU4FO1YOCTo8nfwbmUBBhF3VmSNeeOWv+GAr4azNUISdrBVo2Fe9h6r5x690fxU8xhmXzYsmFZGkcebmJZSSzFBE1kWNX4apODxifnOrL58iIk5VVFSf/AG4VQEXQwMrW9Wfn0qKNXg1oNH4PD5+h5ldmy0wO4vy5Od+CBR4P2xHmyE6nS2XlB+Y5AfrWnHsfXp8vH5biCJl1xiR9KQSxm/SqDUrFiI6VrCgM7E7HErpC5aSAz6oIBGPXFK8y6GsqxMZkPoJoIas6juNhik7Vk6UeFS602eJwf9wddtt9x7FfuMNjkGxZSqmwDvRrmj3q+2PcuudLyceVWabyvIcgRSJK9svlrqXeMgFvJuz3JJN8Y3qyQ5t3jiGWhVNMgMzNG7mVPUAzghEskgnuVazh6g0mIdFoUb574AIj5i9jQ59xuNv741jeDsxPmRl8oqujUTLEjCMEBgdTXWnUCA3Dci8UXUfD+ay8xXMRsDGxU7qVBA4Gk1wQcPUmTpaKoyj6n8u/xwP44Wsn+WHp09r0hHYitlBb6/hB7DBG6TMAp8twrKrKSCAwYsFIJ23KsB70cFiohutYKh747Lk3A1EErdEgGg3+lttj8YYdQ2qjQPHY8HDVCoI+WBFrx3Ht/wAYY0PH0wGz747Z98Gwwxh9Pbv3rhv7E/bAgn0++CwzMBs5BPsa2xMMBbYuCRe5dSpAsWGJ+MFCIHlHHRGcSJIq7g/Qg/yxMToGYNVBL6hYGmiR8A7n8sRKUY8uikm+CJHnSo0jeh3vmuB8XiTL1pqHoT2/f4G/+rEXM5J0I1oy2LGoEWBtYNUR8jA2GwFYpO1sKi//APo01hTE4bSp0Ut70fy/PEvpfVZIIdKs0P7Yqx0qJEXQNXl8NqJPcgbVwTfcz1WUhgZGqjtfyMRvEuVCplZbJaaJWcE2L1yrt3qkUc++ObG3kf1HXNKC2NDm50yHlRZR/NeaJJTPUZd9RK6A2/lItAkc2SSeKhT+fry+YmRHgg7MFor5rNTr+96vf2+cQU8YTPJA8qwyiM+WiNEgUKxUH8AVr2G+q/ucen/pY6s4bK5UBBCyrIVCjlWpQD+6B2qvtth/+cob2GuMtqM54x/SJLm8oY0iFsulgUDqAdIYrqHp52agV/PGV6F0N1VMw80sMiPUelfX6AAmksdj2quPazi463F5cXnozLIiMQQfg7fT4w3qID+Y7AEjyxR3XdQSSD33xlOTUUltZUYxcrrgjeIPEcpz3n6zmDW6TRq8QoFVqMUCVuw1Xd4my/pLWcRHMZSKTMIxDyqyRl4mv9lpEZ/d2BJ2oVyabB0aOd7awNJWkpBQLkbAfJ35xnPEcKxlYUGlFN+5JYLbMTyf5Y1jkTjRDx0zf5C81HOMj5fl+VMqwtFNH5bOhUAk60Zq2JLb8kYzmZknyCRrnI4XqUyQoRHOoIVUkC+ogA6V1L76TzxoP0S5po8o7KecyQRuR+CMcY18vh2JszHmXBkeNJNCvpMaEysSwWt2sk2Sd8VKKULKx5XCd0n4q0Q/C+SjOYknOlzmY5Dl8q0bIUUAK8bOy+ixWwAFc7AYNnPBAg1yv5TZdQWiy9+UI2NEKZb3A3Kkd69rw/8ASNGJchOXAOkBhzZ0suxN3p9xjIeCsyHQQSIkqRyMsevWWjTQGKIwYFQSTY9jXFVKaknWxG6aszee67PJmZWSMV51JAGDknUREFU6vMHF8qdR4Bx7B0jwjPJFmoc5+ruHYaZgqyyliqlySQAAp2UVYriqsfQfDmWElpCsbk6hIpfWhJO0ZZiFA4quMRf0p+NZ+lHLfqqxaZfODI6Wtp5VMNJBB9R718Y2ttU/AylV7D3fOdKiXLQZSPMwAWcwXMQGpjqMsdEbDckEDvtdYzHXY1zEOXaaWJkjIiZYo1iCRyUw0C2tVKKuntq9+avxf43zWZ6PlXkejmJ5xIEGgFIx6Y9j+DfcG7oXeKXpchPTM7f/AON8lookaRNI4lA34OhT8HjESvoaY9Kf18dTVJ1/OMNWUURJl42jRVZFauSdDqx0+WiFYySRXc45keoy57yhHlDmJyrt+sTogjANg7D0sx2t3/DfpTjGf6Fnimah0qgUiO0q0NyohJU+6sQcd8Zdalj6lmBE7QrlpGWFImZETTRsIDpJJJJsb/TbEJWjSTipcfO/i/TyPQfCXgeaJmkkZMp5ZGkoqWpOzABgUMZvZjZ+hJOKjxF4BnhmcxzJKSfMiUiQGy4LqyoCigenSTsMeiQftsjlvM9RnETMeCGaPzLWuKYCuRjGt4onVM3GSrCOEMhKLaspIB9IF9ucZ5Gorblix3JlL1LwAACsEkkKEI86G3cyC2ebyb0utqpCg8jaqxmuqeQkbMmnNES6VqNUK6PSzuBs1g2AQCN8WvVf0gZktGP2Q/e/BZ3bTXqJobA0O4wbqS/rUEjNUbCyzRqitIVVmHmMQSd99iMTBynvLbwNJR0LYo8t1LTlnA6dBOrlIwTDZhFOSNUdPqb8QNgjSecZ2TK5cwMCGSdbJoGqAsE76SSSBQqiduMd6b1Fo3XRS7oTptSeDuVIPfFr1PMsc7lm1G5DCGokXUqp23HpNE42i39pjJKrK3M9BghKRzeesv7LWdUQUGS2rTpLJSlNze+rbi2Hw2jZuOGKQFJGVfMatItyjMWBAIUg77WAOLxp/wBIOXEWfkIJYtLIhLU3pSNAvbmgATye+MxnTZjI9JJKEr6TpYiwff8AEavGs1KEq7r/AGRHTKNm48X+EOjZXKtFBM0mbDKrMGMzLT6ZDIq+lO4rY3XOMlD4NzEjqkUcgYKXsm18ptopF1D0q+4sE/lWN50joCT+Isxl5GkKRxK+pW8uR38uO2d0o2xYkkVZ+NsaHx74biyfkyQmS8xPHl5Q8jyBo3Nn8ZJUggEUQLHGJm5K6CKjaTMZ4j8LTsiQr500pQPIJ9P7NUCIZiwY1Vn1KbIBUhjvjLdR8G5vKGQlctMqpZIZJBpJrWEYhgRtyoIse+PffC/h+OXLQSytJJKCWWRmp03ohSoHpIFEG773jy79M/haLJZiOeEya8y0hcMwYWAPw7WOaqyPjEY01DakOWn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idx="1"/>
          </p:nvPr>
        </p:nvSpPr>
        <p:spPr>
          <a:xfrm>
            <a:off x="0" y="1152526"/>
            <a:ext cx="5181600" cy="5105400"/>
          </a:xfrm>
        </p:spPr>
        <p:txBody>
          <a:bodyPr>
            <a:normAutofit lnSpcReduction="10000"/>
          </a:bodyPr>
          <a:lstStyle/>
          <a:p>
            <a:pPr marL="917575" lvl="1" indent="-460375"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 smtClean="0"/>
              <a:t>Importance of communication from outset cannot be overstated</a:t>
            </a:r>
          </a:p>
          <a:p>
            <a:pPr marL="917575" lvl="1" indent="-460375"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 smtClean="0"/>
              <a:t>Begins with </a:t>
            </a:r>
            <a:r>
              <a:rPr lang="en-US" sz="2000" u="sng" dirty="0" smtClean="0"/>
              <a:t>integration</a:t>
            </a:r>
            <a:r>
              <a:rPr lang="en-US" sz="2000" dirty="0" smtClean="0"/>
              <a:t> of CxA into design and construction teams</a:t>
            </a:r>
          </a:p>
          <a:p>
            <a:pPr marL="917575" lvl="1" indent="-460375"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/>
              <a:t>CA should be looped into project team early in design</a:t>
            </a:r>
          </a:p>
          <a:p>
            <a:pPr marL="917575" lvl="1" indent="-460375"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 smtClean="0"/>
              <a:t>At GT, we now prefer to engage the CxA early in the project – typically during SD.</a:t>
            </a:r>
          </a:p>
          <a:p>
            <a:pPr marL="917575" lvl="1" indent="-460375"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 smtClean="0"/>
              <a:t>Buy-in of team members critical for success</a:t>
            </a:r>
          </a:p>
          <a:p>
            <a:pPr marL="917575" lvl="1" indent="-460375">
              <a:buClr>
                <a:srgbClr val="D1E458"/>
              </a:buClr>
              <a:buFont typeface="Wingdings" pitchFamily="2" charset="2"/>
              <a:buChar char="§"/>
            </a:pPr>
            <a:r>
              <a:rPr lang="en-US" sz="2000" dirty="0" smtClean="0"/>
              <a:t>CxA more of a role player than just an inspector </a:t>
            </a:r>
          </a:p>
          <a:p>
            <a:pPr marL="1374775" lvl="2" indent="-460375"/>
            <a:r>
              <a:rPr lang="en-US" sz="1600" dirty="0" smtClean="0"/>
              <a:t>Identify pitfalls</a:t>
            </a:r>
          </a:p>
          <a:p>
            <a:pPr marL="1374775" lvl="2" indent="-460375"/>
            <a:r>
              <a:rPr lang="en-US" sz="1600" dirty="0" smtClean="0"/>
              <a:t>Generate honest feedback</a:t>
            </a:r>
          </a:p>
          <a:p>
            <a:pPr marL="1374775" lvl="2" indent="-460375"/>
            <a:r>
              <a:rPr lang="en-US" sz="1600" dirty="0" smtClean="0"/>
              <a:t>Propose real, </a:t>
            </a:r>
            <a:r>
              <a:rPr lang="en-US" sz="1600" u="sng" dirty="0" smtClean="0"/>
              <a:t>practical</a:t>
            </a:r>
            <a:r>
              <a:rPr lang="en-US" sz="1600" dirty="0" smtClean="0"/>
              <a:t> solutions</a:t>
            </a:r>
          </a:p>
        </p:txBody>
      </p:sp>
      <p:pic>
        <p:nvPicPr>
          <p:cNvPr id="15" name="Picture 2" descr="http://us.123rf.com/400wm/400/400/imagehitevo/imagehitevo1107/imagehitevo110700261/9956790-man-with-hardhat-pointing-while-shouting-into-mega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1"/>
            <a:ext cx="2743200" cy="18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446009723"/>
              </p:ext>
            </p:extLst>
          </p:nvPr>
        </p:nvGraphicFramePr>
        <p:xfrm>
          <a:off x="5102469" y="3025140"/>
          <a:ext cx="4038600" cy="345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98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algn="l"/>
            <a:r>
              <a:rPr lang="en-US" dirty="0" smtClean="0"/>
              <a:t>Commissioning </a:t>
            </a:r>
            <a:r>
              <a:rPr lang="en-US" dirty="0"/>
              <a:t>Phases</a:t>
            </a:r>
          </a:p>
        </p:txBody>
      </p:sp>
      <p:sp>
        <p:nvSpPr>
          <p:cNvPr id="2" name="AutoShape 4" descr="data:image/jpeg;base64,/9j/4AAQSkZJRgABAQAAAQABAAD/2wBDAAkGBwgHBgkIBwgKCgkLDRYPDQwMDRsUFRAWIB0iIiAdHx8kKDQsJCYxJx8fLT0tMTU3Ojo6Iys/RD84QzQ5Ojf/2wBDAQoKCg0MDRoPDxo3JR8lNzc3Nzc3Nzc3Nzc3Nzc3Nzc3Nzc3Nzc3Nzc3Nzc3Nzc3Nzc3Nzc3Nzc3Nzc3Nzc3Nzf/wAARCACIAKADASIAAhEBAxEB/8QAGwAAAQUBAQAAAAAAAAAAAAAABAABAgMFBgf/xAAyEAABBAEDAwMDBAEDBQAAAAABAAIDEQQSITEFQVETImEGcZEUMoHRUiSh4UJicoLw/8QAGQEAAwEBAQAAAAAAAAAAAAAAAAECAwQF/8QAIhEAAgICAwACAwEAAAAAAAAAAAECEQMSBCExMkETUWFC/9oADAMBAAIRAxEAPwAZmF6k7W3TTy5GS9KxwwiNzi/zeyTnADYJhMRwV7DySPMUEHY8UMcQ9jNTW1wsLLNTuN3utF2RTCFmP97jf5V4/bZOT9CjY59eCVrYmMGOG9juUPhsaGgONI9rmtFA2pnP6HCP2amOW1QRV0FkQPIPKMbOa3XOzcIc8hUSSc2ndKHDlUSEHugCid9oKSyiZXAclByZDAdyFSTJbRAtJVTxRVMmWX2Nh4UHZG1LTRme6JP+FWXEcphJq4CT7rdtJ6tBtZF8m26HcTatdVbqmTkAd1cUTJkXUoFtjhER4c0h2Y78IxvSJy3chvwqtISTf0XGS+6a7VbI3OFqT2OaNiFnoVuxnupVj3FSEbnqIGk7q0qRDdhURPZFRgoCKbSdwiv1jB2WTgzRTVBjSWqXqHyghltPdRdlNU6MrdGh61DlUzZem90A/LHZUSTFyqON/ZLyIunynOsAoN7i7kpWmK3UUjFysTWl7gGiyUSzp73cupS6Y0On35pa4jGq7Wc5tOkaQgmrAocNkYADfd5RBxGPO7UU1gtO4ALFyZsoozP0Bc4t0gM7IrC6VDEdbm6nfKtD6KubOA2kObBRRJwaBQaAVDQAFB0wtRMo7FSUZUsc+NbZo3MPyFVrBu13bmte0tkaCPBWZmdBxZwXQ3E744/CqPIT+SIlgkvizmHS0KaqCSeVp5fRMzHstZ6rPLP6Wa5paacCD4K6YOL8OeSkvSKQKSSozEkUkyAGSKkolADJJ0kDCMC2zBw4W9EQRvS5trnN4KvjyZOC4rLJBydm2OaXRvOcAdiqJHknZAR5ZANm0TDNrAJWLg0bKSZYbUXEgcK8VSg97WgqSgZzyOVUZqCeeZloOSdtlWotkOSR6Dt3SrewVKgONyOQVEfIpcZ1jD7KjJwcXLFTRNcfNboj/wC5SICE68E0n6c9mfTWxOJL/wCr/wC1h5WDlYpPrwuaB3qwu+AIFKLg1w0uAI7greHJnH3swnx4Pzo87TUuxzOgYeRZYDC/yzg/wsTL6DmQWY2iZnlnP4XTDPCRzSwTj/TJpMQpODmkhwLSOx5TLYxIp09JUgBikNkinALiA0Ek9gkMQKIZMW91bF0fqUzdUWFO4eQ1UZOFlYh/1OPLF/5sIChuMurLWy7oLZk0NyqZ8kEEAlCWVEoWNFfkYnOJPKrKkUxCtIg9PfG5hp7aP2TDbyio8qQkCVrZQP8AIbpnMgk/bcZ7g8LyLPVoH5u+UmxueTpo0N96VxhcwagWvAPFKtwbqJILT4pFgVDyEvurNBP7RfkAKOkDbcH5TEQojhPZ7hSLSNwbHdRQIGy8DGzG1PE1x7O4P5WFm/TThbsOS/8Asf8A2ulrwkCrhklDxkSxxl6jgMnEnxXVPE5nyRt+VSvRJGMlbpka1w8HdZOZ9P4k1uhuF5/x4/C6o8lP5I55cZ/5ZymPA/InbFGLc49l6J0L6dghhadA193Hkob6X+mXYzzNkFryeCPC7PHjDdhwFy8nk29Ym/HwUrkDxY0cLadGa8gqGTiQ5ELm0HNI3a4WCtOu1BUuaAbXDs7s7NV4eXfUv0+MN7p8RtR8uj7D5H9Lml7J1WBk0Lg5o42XlHVsT9JmPY0UxxtvwvV4udzWrPN5OHR2gGkxCkQmpdhynptiz47JWexUeO6cOXknrFjXljva5FRzNlYWSAAng0ggQrIjGCdYJHYDyk0BtwY8fpgsHs8dirZ8GBzQfSZVdhv91iY+TJCRpJH87Iw9Q9VmlznD7LJqSLTTBsuHHiqn6dVn+EERQ4NcorHjZPn/AOra8RBulpvYEeVoPw3RtPpvDwRs3bdUpV6TVmH32/3S+SP+FsDCY/SDCWuqz8pxit9LSI/c39w/yCe6FqYtC9lKM1I2+LVz8cgnSaBNNvuqnsLQRe6q7FR1eMWmFugCqUPUDHkVusLE6m6GIatq+EZjZ36hp3GruuZp2bp9Gj+oaD4KHkynlxI/ahDIyN1PP+6HnyQ94bER8pJDsMyJQ+F1rzT6keHZjWjta7nKlIjLQ677LiPqLHkbkNkEbiwCi4bhdvEpSOTlW4mMU1J069Q849GPkHdOCQKItRBHY38FPZ8ryj1Rx3pK6SA2olPtRvntSQDjnlSJB+/lVi+U9na0AEaj7as9ttlYHywvvcOHjuhGuI3BIpWPldIQXOKmgDoc+Vj7Ml/Dt1b+qY+3e5ju4Bu1mCTcWA4eCpBwBth57HdLVDs0TH60Do4680fPlAZUE8RaWReo1w9w8KQmLSHGwexBpFszHPYNQ1Ad/P3U00+h9M56LPxnPfHNqgeDpIk2F/dGUQQ9jhZHZaPUOk9O6rFI0O9OSQab7n+1yMuD1r6ec5h05OMB7RufweymlL+MrtG+1j3+17iAObVtQQtNWT4pYGL9TY8jdOXHJjyDmxqH9rUbKJwyRjrY4W1wHKNJX2GyHlfbQ5rdzx8KkAUQd/OyKbjueCWuGofuDtiFQ5paacKK2iqIbsy8zomJk25rfSee7OPwsLM6Jl49uY0SsHdnP4XX8FMVvHNKJhLDGRMXaex35ULINqbSO6yNS0NAj9QPo+FAkqDuKHCcFAye38pDdRBCkD8JAP2FJccqP8p/B5KAJNNmk4O3j5UbBPf7pcCtkATLvbuP58qQNU5rq8qGoOq7RGExpm0votc00UmMj6pG/CKMrmtDZRqa4Cgdwgn3FI5thwClJM6YRtsNa3tSlqwsF6l0PBznGSOMxP8An+1nY/Qet9Ke5/TXiSJ2/pP3aflbket4d7rrkXuVbDlSxjSx50+CaTTa6Q+n6Y0PUSJNPVMWbAmJoODS5jv6RvpmUBzfc3jUFrfrYp/blwNLaG45BTNw43yEYUrmOq9Lxz9ktv2goxzE4Hbg8KotIG428rSkMkTi3KgNC/ezv/CokiieB6DwbF6SKVJioDv5CcEauR+UklRI+oA0CnDmjkpJIAVjynaRfI/KSSAJaxexH2TagDyPykkgCQeO5H5TEi6sJJIGOXg/tI/KQfodYdR+6SSQC1N+BunJG9OF/dJJMBg4A/uFjvafX/1Xv5tJJICXqg1rI35N7qYmLHWyTjcbpJIoA2Lq50Fs7GSD70f+VKXGxMqnY8gZQsgHcfwkkoartFJ30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jpeg;base64,/9j/4AAQSkZJRgABAQAAAQABAAD/2wCEAAkGBhQSEBQUExQUFBQWFhUWGRcXFxQVGBkXGBcVGBYXGBgZGycfGR0kHBgVHy8gIyopLC4sFx8xNTAqNSYrLCkBCQoKDgwOGg8PGiokHyQtKS4sKSwsLCkqLCwpLCwsLCwpKi4pKSwsLCksNCwpLC8sLCwpLCwsLCkqLywsLCwsLP/AABEIAJwA8AMBIgACEQEDEQH/xAAbAAABBQEBAAAAAAAAAAAAAAADAAIEBQYBB//EAD4QAAICAAUCBQICCQMDAwUAAAECAxEABBIhMQVBBhMiUWFxkTKBBxQjQqGxwdHwUmLhcoLxM3OiFSRDY5L/xAAZAQADAQEBAAAAAAAAAAAAAAAAAQIDBAX/xAAsEQACAgEDAQcEAwEBAAAAAAAAAQIRAxIhMUEEYXGBobHwIjJRkUJSwdET/9oADAMBAAIRAxEAPwCnwsdrHax7R5hzCw6scrABzCGHVhVgA5hYa8yqRqZUB7sar5IFkjtsDiVHldWoxlZAKrQdZazWwXc1Rv2xDnFOrKUJNWkR8LDfOGsLtZ+d/tglYpOxOxuFh1YWGI5hY6MOZaBJ2A5JoV9b3wm0uRpN8DcLBpMuVC6ig1AsvrQkgewUn+OBBweNRqttJBv29VDGTzQXX9Jv2s6I9myyV1XXeltxe7XXYWEMOWjexFUbLIpK1uAKI1XXJqr2vDlk9AGlVavUydzXK+YGC7/X8tqSy6vtT81XvQpYdFamvJ37WvUYAfr9N8PaFhdqRQ1GwR6brVXNXtfvgLQhh6/XxZNb1xYWhf5dsFvcnuxUk920fh1HlgOwO2NPq7vn6M3o6N+3+sC+YUCzq96COav6Cr/O8BXMSGqioEr6mdQApItivPF/2xLAwqxKjK7cvRGjyY9FKG982/1WyO9QYrGEiRGkfZ5i2pYx3Mce1tXDE7e1nbiOwUAMQRfrAQObBBs6aqie398Ksdw1BJVz4kSyOTukvDYGkdKi/i0AKC3qagbFsdzR49uwGEIgDe/Fcmq3PF13P3wTCrA4Re7QRyzimlJ787jccw6sKsUQNwsdrHawAMrHaw+sKsMgZWFWH1hVgAZWFWH1hVgAjSTxlvLdkBIv17LW3LVS/U1ziLnPDoB1LcbHdWH4W9qcHcfIJxYvlFcbqDX3+/POKrPdFtSqyOkZNldyt/6mA5H1BI5xz5Iyd7J+50Y5RXVphpf19Atq0q7HU8aTAf8AU/4gN9ySRvzh2R6yjgmULCV3bS3pIs8A2Qe1Cx32GMosDxSfsnGpTs8bVR+DsQR3/rjS9NzEc0YaeS3s7zBiL+JFBF9/XvZ5OORauE6OqTTW6v3LdZAQCohKk7FWEnb8JOr3vba6GBixwT+9t6TdityRe29VXOAx9E0AtFqVXFFo2Dxuo5Ustgjf32+MSax241ap/wDfc5Mkqf07entQZ+oSsADLIQBQGpqrY1Q27DEVIgLIABPJAAJ+p5P54JWO1jRY4J2krIeWbWlt1+L2BeWLuhfF96+uHYfWFWKIbb5G1hVh1YVYYDRjuO1hVgAbhVh9YVYQDawqw6sKsADawsdYgbsQo5JY0Kq/8HfEUdey6vpOuQUbZaRQa2ILbn/PbGU8kY8mkYOXBJrCrA4JfMBKPlwbXSkkvlyMpJ3AK6FJogAtvsbrAH6iI3aOX0MpIJ0sAADy6n1Rf923sxwLLFurKeKaVtEqsKsOHb2O4I4I9we4+mFWNDMRGO1h2nHawEDKwqw+sKsMBtYHNGStBtJ9+cGrHawuQRBE8yCtEcoHG2ltz/qQq1999fAxGk8RRKSGV0o7iy+1jYNSsu3fQaP3xbEc/f7b4BNl9S7qpvcqwBB2+Rsarcfyxg8bX2tnQsl/ckZibKwTPasFdyAI5G3AvlX4IJP12+9v0vp8HlaitiqaVgwdhf4gfnix25xT5zp8Oo6XSI6pLU62pRpCilDd9RP/AFY0HQsplEsGZJw/4kR5IXY1sAJ0AB53U2aH5curS3Z0VqX4DdS8MiFg0XmC2AYq2mtJBBY0drFWeDvtziTJEQaYUeaxI6v4hjdtMReNllX/ANRWtSeQ1D1AgkHjnBsz1aD9m6IJ5LAMZakCkEg7C2373WHhyaG2+pOWLmkvwV9YVYLLOrsxWPyhf/p3en3+QPa/fDax6Cdqziap0MrHaw+scrDENrCrDqx3TgAZWFWHVhHAA2scOOZ2bylBcbtYRNw0hWtSqB6vqaoe+KSDxVmmWR4I1EaodfpUR1aggvJu5JoUN/6Y5Myh3m0MTkXkksaMBLIsdmq/Ew+dI4/OuMUnVPFPlyGOHQxsBXCl2Yk2CiEek7gVR3HziuXLQJIDLI0yBhaRgxr2JDSk2R29NH5GIEHWGjj0oNAplJQUzCzepx6iOdr2G2OSeaUjpjiijQdQmzLRBM4TEhjVoy4DydwpCqbX8JG+29ULxW5ObLQuC0RnFEFpjtuCPTGhATtRJJHvimmnuyTTAACqO2o3d/e/n88R1c2ebFc/07jGFmtGhbqkQMqyCVRI1EhQ+ha9BAc3IaIFdgNvi66cI3gVZ8xG6KypBKH0ul2Sik+uPt6Wsc9jWMQ8mpizEsx57nt/bF1kPEEauNUelSiRuFohgqPHZsc0yna9wcKyrdUaOXpkuXJK26bklF3H/uQAgN/1RFW+G4wTKdQVwDY5oEG1J9g1Cj/tYK3wdzi6gzqPH5kbB1onUpHYcH/Sdu9YrhkFnXzNJhmIpipVgRQNPtplQijTDv8AGOmGZxMJY1IKRhVh5XHax3HCDrC04JpwtOCxA6wqwTThacMCq611VIU3Ns2wH9/yxXP4pLqixhi5B21bkq1KBt/m+JXUsjA8rBpCr7EgML3G3pPI/wAvFDJ01wSI60jUpeqtQ18difb4xx5XKzrxKNBcz0OZiX8gKWslS4A1E7gEyG753rc4FmuiyxqGaFtBF64ZFkFd7osBwRvXtziFOdADekiyLU6rK8/O32wbpmbmLEwsysAWtWZTQPc9vzIxzNs6Uo95e5bxBDSRBxGmlEYzRnzF0ggSCQWb3NLt2HGIvi/p6NIkkeZjWNwKXXSqVCq1MCSe53G14JL1U0FzUOs1eqWNG1D/AFK6aW0m+bP1xBzi5d9JiBWzTBW8wfkrgEG+2ojtgBrvHQ6kUep9gPXFKZNvcg8bfI2xb9N6yWYIWEjE7E2hN3YI3BI2OxxG6bJMFdYpUZAQNEoVNS2x9VmvfYN3FHE/IQyCQF8o0Zvd09SCwRe90DWxViLB5xpB1JUZTjcbotqwqw8DAszmUjXU7qg/3ECz7DuT9Lx6NnBQ7HMyRGoaQiNSCQWsaq2OkVbb7bYppvEMzI3lQ+UCwUTOdJVlBZl1vQsjnSpI2xSZ2dbAmnaalJADMihmZtQ1t62Gy3QF32xyy7R/U6Y4P7GvzObXbybnG2ojTEEvgMZWABO9b70fpiizvXDqFSshB/Dl219tw8zAJ8HSp2xWdT6rE8cbRZeKJVOk6BszeWPUQxY3QG9i++Kk5tmO+4O21ihXxveMHmlJUzojjjHdclvmOruJCxkUMTZ0AAmjdXpGoXuQAqnfY3ivznV5Jb1Fja1bGxXtV0N98MUL607WCt87UT+RB/gcMelTSKBPzffff62MY2aPdkaWWzXqrtv27XthUdv6YfGgH/H8sOklH+bn+GJAaYv85x1YwNzucDbMf52+wwMyn/xhgEzDnTQ2H/jAQoFajv8A5/l46Hx3ybI+bwxMJks5JE2uNyh49PBHsRwR8EY1fQPHioBFmFIAoB0FhQBSqy+wHcYxwiq65wKjxgA9m04WnBNOFpx6lnmg9OFpwXThacMAdYj5rOJHp17AnnsBdE/8DuRiZpxnfGpURJqVTZbdq2AF0CRyTXG+2Im2o2i4JOW5PzzZTMKyiWMvpDIrx62Yi7VSwFXsLB7nFFmOkTBVqJ4lLMFiCULu11Px77A1sN8VvSclbKQHVrBIcmjufxAKpore/PBGBZ4sRpLurgggO5ZiW40tQDBVF3z66xwtyb3O1aVwC6tkmElSLHCEAFKN+NuCdtr5PJ98Q4eoEWFJUHbSnpH5gc/zxMlnjRiGYbBVHfZVA3r5JwGJVsldxgqxaqLLI9VzEaAKx0HfSQsif/w4OCN1mIsDLlYSb9RXzImI7/hOkHjetsWUHSZBGpaJiCFIIonffgHELqGTX2YG6GoEc/XE14/PD/Stb60zkDQPZWSSAm6BBmUe3rX11Xuv54tOj5NjIp86B1Xc6GIZhwPQRzfN374z8sUSnSxUNQPtf9MaXwrkITEsikO4JBYmyhP7o9tvft7Y1hBuSM55Eovb56l1pxV9YWYFGiQtp1Xo0B96qmPqUWBenc4uNOFpx2yjqVHJCTi7R5jnszKz1LrDLRIYtq3FdxsK9sQ9FmrNnVe9nbSQL+t/bG88SeHPNBkQEyAbrf46AAA9moAexrtjEZoFGKMpQ/6SCp/j/MY8/JjcXudkJqSBzIAABV9zf8Lw6IhNxv8AwH3xEd77DHDZxmaBpZ79r+PbAScdERwQZfCGBJPv+WEAcShl8EEOHQrIYhOCLlsSxFhwjw9IWR1gw9Y91+uDGhyQPzGBtKPruO2HVCuwebhrcYH5QbfFjKtjcbbjcVxz/MfcYgxqVYjsf8B/z4xTSJTPXax3TgmnHdGOyzjoFpx3RgmjEXqEEjKPKKhlOqm16W52Ok3zXx2w29gS3DacLTiD0zNyOZGl0BVJXYtpJHe3Arexve45xKkz8agEuu91uK25N8AD5xMZ2rZUoU6W5keudbiinm1MWeyAo9R/Dp3J4HP3xlupdVedgSFjAGkBedgBd8knvVY3fWM3HOVRlLBGLalkjjTSEcrUsoILG1NCwaA2s4oZekiOSjoiHGuQ25PFLGtu2/GwsEHHNJpvk6EmlwQMh4bVgf2qeZSFUCvJZY0Fd19MR+t+2LFPDylyqtrIYxgBTbMPMv2Va0XudxiNm+qOoYRzOUYKhQoYRbKx1FFc3pPDHkjfAeneIJIHVzql0k+kvpv0sos0eL/wXjO6Lo9AmljKKsiOFTQw1I4GtNJWiARyPfEbqMUM5b9oGL6RWuwukPuFvnffjFZlv0kw2NcUqH/aY3/qpHfB8p4wyjrUstt/+2Gua22Uiua+OcAUTIOixRr+2SIkHTqdI60rsu7L7VyTiwy8SgAIF09ggUD8tO2IeTnyrV5Usa/+1OYjX0Vx9sV65aWIyankEemSRDpjmWlJPrLCxYrv3x0RzJLgxeK+pf6cLTjD5bxlPuGhU6VDtpLIQtgH8Job/GJMXWHmjWRp0iDFvSI2JXStj1NqGqyBQ4u8OfaowjbsvF2KeWWmG/78DWGQAc8c+w+p4H5nFB1PqeVkWWOZ1KlhVHUwpFplKBqI33vGQzOcMnlsZGar1hzdEAHSoNgfvDYDBel9ZbKSl1pmFKdQpSNK2fVxuO2+3zjDN2mai9Ebf4865OiHYoprXKr6+SfHnXjaIP6oMdGWGOyZ9L7cnuPc/XAhnrNKLPwP74WxluHEWOlAMRHlkPY/f+gwLy3Px9B/XCsdE7zF+v0wN86o9vv/AGvEGSBu9n63gDKRhagonv1H2/l/fAWz5P8Ayb/lWIZbHAd8Kxkk5g+9fSsND77m/rgggw4Q4AGxZ10sKxA3Fdvtx/gwUZ7UwsAHc7WLvtXA78VzhJADhrQVgSYj26sdrDqx2sdlnLQysBzmbEaamugQK2vc0OcFzEuhS221cmu9c/c/limznW0BMUzwK3pV45NBBsWW3fdf4/GE5pDULKTqPiFEcVI5azJp8qNgpNggm99ie/twLGMt1LPCXcBgF2pitduFRVVbJOyj63i/6x4aWZmeKfL6aHo80kLXZOaHFDtjNdZyL5Z/Lav+06lOw3v88crZ0o4O2tr08C6oC6ArjEgdba/QUhvYlAS9cH1fiPPF4h9PiDKzFSxBqh34/wA/LFl+rUp0gX9v44W4yrn8ze7q+SKv5PzxiO7Ec7YtU6UoHr9R9zsK598SDCpHYgcd/ihgArEgv54/kMEEAHIwSWcJ2Jsnj4rHcvOJGCaTZ44JvtQxSEwTdOU/IxyBWib00RvanVpO24IBHxi2hyoVtEmqI9yVJrsGIsbe9cHfjF903w0I8zplEcqmOQrsexiFkHg79icN0SrKXo02pcywjCaYGFR6jdBm2DMft8YoczmSFAZr9l3IHbuaG23GNxmMgvm5qKNAf2aDyw2ggeW1m22G5J/Ltjz+eM6je5/hQ9vce1YRXBIQ+m9+L/FXY/0OLTLxpqbSItiR6Y5M0a45Ppr2IwLKdMVlXeViQNlhOxqyAWNH+2JhZqbVr/GxqTMRw72L/Zp3xRUbCPl24AmorXpy8eWBAPdmJ++M20vlysAKIJFEhwLrbUOcXs5joE/q3f8AHPLN/wDEYznVG/bNpKkbfhUovHZTxiWxyRJbMuRd19BX/OAsGPv+ZwfLbov0/qcOBBJHcVf54KM7IogPvjnp+uJwTFW67n6n+eE1Q7HPpJvfBMuqk1XzziKW9vfEnKipAPrhJDJ6Qk9sdVcIzAbagL53HGHwsNiKI2+Qa9x3xaXNktjctHa0PkYu+m5KOTNoJtCxkgvrcRrTKL57gm9iOMQMtLauAFF7gBQdwwNHY7VqxHh6swl0nYUV9AIJ9FLt9vthXsOj2K8ItQs7DAosypNUb5/Lb5+R/wA4bJLvtpAJIBN7EVRP5/TjF6zPQAz+c9A07AsQxZGNAGj6SP8A5HbbvjJdS8KTSzO4qUNpOokAnb2/ID7Y1XVMyi6pJhpoqNWqvU1iqrYkDg/GM9H4pbKhpMsrCwwJdwoosGDdid173sTiHJ2XpVFHmvBc6izD3q7T3+uK3O9GkCiPy6NlhtqPIB/DYG+nGr6j+lQZhVSWJ2FrZRowCQCDSNHt+LYXtiDluo6VJGgVQp1jeyWYUurYkaOT9dt6Tew6IPSegPGCWpQ1fiKEA7jf1D7VeJi9PDD0tr7jToIOx/37cVvieesyIq+mAC2NhdxwR6Y3UC7JFH6E4ouq9bYSbsUOlbQPJpBIsnknfmsSmNoPJ0hfVoZ5S12oUrvXZqbV23rvgmV8JeYpVHkVlvZm0IfUB+NogLIN0L4xnG6hqDhnYg/7nO/I5xYdP6kEjGlQQluSS+4dlVjXBBIWvpimCLSLwawcRyMlaqBJDFWMQcgiwOSFskCyfbEzMdAghmuCcGo42DqscjI7D1ivMHAoa9xufYYo06sgLapOSTQBIs/iHHHArAst1JBZLtZLcBuL27fTBuGyNZnJYTlkgOp5lACM2zUobW6shYk2RsRRrEeKby4yiysR5TRozJbIH9RAAcXQHpPz8AYzZ6jGWJYsa/DsT9h27YI3VoqFa7s36a2oUPvZwUF9xYN1cwySuik+Yuk3qalEflim21XV38kYpshmgCwUDdhdgHYEGqNithsfbHcx1NN9CffYfbvvisnkZ+T/ANo2H1of1w064FySc/EdTEheK0qAg+D6Nia+MEyebCqFVogSTvLErfZ6Nj8sQYoqDf8AT/IjDIoyxAHP2/jgsLaNBFnJAtefHd7CJIht7liF+2KrO5MuzMz62J3LAn+ROIrY4I7uh2wwtkqK1AX2B/v3wXWObA/rissA+59+w+nvhOL379/7jBZNE9Jh3I+4/piK8Skn1UDviPeHtwMS2Ogs2XQBaJNgn8wa9vjDoyikHcn6YFIfQvxq/ib/AL4ZgsZJlZGNkN/LBI82qigDX1GId47eCwos8jNqL8jjv874mNAlkithQ+T7/wA8RchlQED3u21c7cg4m+TsDtvv3vFJXyJmzzviPLLE7RuusRqKLO1kggoGQaSbo7VV82Dh48RBMplW1xvNmAXZfK1lUDlHEbE0hZtI3BPpJtRzK6l4phmjOXK6kICsHAbSVN0VuiSVssDyBvimz8sWdzcUL5dYnyyeS0iyFQPJFqAijRVh+B+exxhq/ib6f5JfEaLM5iE2JAG9Ly6TG5OiPZm0k0Qp1WQx7bYoIfBeRaYnzreZ/wBkiWoUsqvo2RyWp1Ne30OK3L5pMxLGkPm5Wwi+khlY2itJ6mRgWIjJNsbVT2GL5sjH0/OJNmpUkjl1FYcuZAWv0euUsAiLfqF0TY4vDTkDjFKyJP8Ao6RX1QmSVdCzaVTzDSFjWqlA16TXvW2D9N6DlzlZZ5FMccTMtO/lSK6ISF3blgSANiT83i36wxgmdteVWOTVpy2qZBTBQ1vpHn6TqAjQgAsDwMZuHMzSSeZFC5lihVdMcjsGjjDENGzgvY9BBj33Ivc4nU73Q1FNbGgTwHFIF0+dGxTVp1x+YA51eoeqjZ+vp9wMZrrP6J5tbujxpECABIaKqNP4qvTz3HvXGIkXiOZIQ6JKRrGpiNcckotmWR3BdjpJIUkmyTwKxoJfE+UjgSNYcy0zKPNgkad4ArcqqvKrPXKm6vVRF1iromk0ZTJ/o0zM0QkiaNxZFVMCKvkGPbg7nbbnHX/Rpn0qkv20lxfxx88Y3/hnMZaGVYTmJPKkioXGIYonJLEySqwjPcBGU3YUn3neIM3BlA0iz5h4jFJ+rkNlJICFUK6j95tLaFu7IahYU4FO1YOCTo8nfwbmUBBhF3VmSNeeOWv+GAr4azNUISdrBVo2Fe9h6r5x690fxU8xhmXzYsmFZGkcebmJZSSzFBE1kWNX4apODxifnOrL58iIk5VVFSf/AG4VQEXQwMrW9Wfn0qKNXg1oNH4PD5+h5ldmy0wO4vy5Od+CBR4P2xHmyE6nS2XlB+Y5AfrWnHsfXp8vH5biCJl1xiR9KQSxm/SqDUrFiI6VrCgM7E7HErpC5aSAz6oIBGPXFK8y6GsqxMZkPoJoIas6juNhik7Vk6UeFS602eJwf9wddtt9x7FfuMNjkGxZSqmwDvRrmj3q+2PcuudLyceVWabyvIcgRSJK9svlrqXeMgFvJuz3JJN8Y3qyQ5t3jiGWhVNMgMzNG7mVPUAzghEskgnuVazh6g0mIdFoUb574AIj5i9jQ59xuNv741jeDsxPmRl8oqujUTLEjCMEBgdTXWnUCA3Dci8UXUfD+ay8xXMRsDGxU7qVBA4Gk1wQcPUmTpaKoyj6n8u/xwP44Wsn+WHp09r0hHYitlBb6/hB7DBG6TMAp8twrKrKSCAwYsFIJ23KsB70cFiohutYKh747Lk3A1EErdEgGg3+lttj8YYdQ2qjQPHY8HDVCoI+WBFrx3Ht/wAYY0PH0wGz747Z98Gwwxh9Pbv3rhv7E/bAgn0++CwzMBs5BPsa2xMMBbYuCRe5dSpAsWGJ+MFCIHlHHRGcSJIq7g/Qg/yxMToGYNVBL6hYGmiR8A7n8sRKUY8uikm+CJHnSo0jeh3vmuB8XiTL1pqHoT2/f4G/+rEXM5J0I1oy2LGoEWBtYNUR8jA2GwFYpO1sKi//APo01hTE4bSp0Ut70fy/PEvpfVZIIdKs0P7Yqx0qJEXQNXl8NqJPcgbVwTfcz1WUhgZGqjtfyMRvEuVCplZbJaaJWcE2L1yrt3qkUc++ObG3kf1HXNKC2NDm50yHlRZR/NeaJJTPUZd9RK6A2/lItAkc2SSeKhT+fry+YmRHgg7MFor5rNTr+96vf2+cQU8YTPJA8qwyiM+WiNEgUKxUH8AVr2G+q/ucen/pY6s4bK5UBBCyrIVCjlWpQD+6B2qvtth/+cob2GuMtqM54x/SJLm8oY0iFsulgUDqAdIYrqHp52agV/PGV6F0N1VMw80sMiPUelfX6AAmksdj2quPazi463F5cXnozLIiMQQfg7fT4w3qID+Y7AEjyxR3XdQSSD33xlOTUUltZUYxcrrgjeIPEcpz3n6zmDW6TRq8QoFVqMUCVuw1Xd4my/pLWcRHMZSKTMIxDyqyRl4mv9lpEZ/d2BJ2oVyabB0aOd7awNJWkpBQLkbAfJ35xnPEcKxlYUGlFN+5JYLbMTyf5Y1jkTjRDx0zf5C81HOMj5fl+VMqwtFNH5bOhUAk60Zq2JLb8kYzmZknyCRrnI4XqUyQoRHOoIVUkC+ogA6V1L76TzxoP0S5po8o7KecyQRuR+CMcY18vh2JszHmXBkeNJNCvpMaEysSwWt2sk2Sd8VKKULKx5XCd0n4q0Q/C+SjOYknOlzmY5Dl8q0bIUUAK8bOy+ixWwAFc7AYNnPBAg1yv5TZdQWiy9+UI2NEKZb3A3Kkd69rw/8ASNGJchOXAOkBhzZ0suxN3p9xjIeCsyHQQSIkqRyMsevWWjTQGKIwYFQSTY9jXFVKaknWxG6aszee67PJmZWSMV51JAGDknUREFU6vMHF8qdR4Bx7B0jwjPJFmoc5+ruHYaZgqyyliqlySQAAp2UVYriqsfQfDmWElpCsbk6hIpfWhJO0ZZiFA4quMRf0p+NZ+lHLfqqxaZfODI6Wtp5VMNJBB9R718Y2ttU/AylV7D3fOdKiXLQZSPMwAWcwXMQGpjqMsdEbDckEDvtdYzHXY1zEOXaaWJkjIiZYo1iCRyUw0C2tVKKuntq9+avxf43zWZ6PlXkejmJ5xIEGgFIx6Y9j+DfcG7oXeKXpchPTM7f/AON8lookaRNI4lA34OhT8HjESvoaY9Kf18dTVJ1/OMNWUURJl42jRVZFauSdDqx0+WiFYySRXc45keoy57yhHlDmJyrt+sTogjANg7D0sx2t3/DfpTjGf6Fnimah0qgUiO0q0NyohJU+6sQcd8Zdalj6lmBE7QrlpGWFImZETTRsIDpJJJJsb/TbEJWjSTipcfO/i/TyPQfCXgeaJmkkZMp5ZGkoqWpOzABgUMZvZjZ+hJOKjxF4BnhmcxzJKSfMiUiQGy4LqyoCigenSTsMeiQftsjlvM9RnETMeCGaPzLWuKYCuRjGt4onVM3GSrCOEMhKLaspIB9IF9ucZ5Gorblix3JlL1LwAACsEkkKEI86G3cyC2ebyb0utqpCg8jaqxmuqeQkbMmnNES6VqNUK6PSzuBs1g2AQCN8WvVf0gZktGP2Q/e/BZ3bTXqJobA0O4wbqS/rUEjNUbCyzRqitIVVmHmMQSd99iMTBynvLbwNJR0LYo8t1LTlnA6dBOrlIwTDZhFOSNUdPqb8QNgjSecZ2TK5cwMCGSdbJoGqAsE76SSSBQqiduMd6b1Fo3XRS7oTptSeDuVIPfFr1PMsc7lm1G5DCGokXUqp23HpNE42i39pjJKrK3M9BghKRzeesv7LWdUQUGS2rTpLJSlNze+rbi2Hw2jZuOGKQFJGVfMatItyjMWBAIUg77WAOLxp/wBIOXEWfkIJYtLIhLU3pSNAvbmgATye+MxnTZjI9JJKEr6TpYiwff8AEavGs1KEq7r/AGRHTKNm48X+EOjZXKtFBM0mbDKrMGMzLT6ZDIq+lO4rY3XOMlD4NzEjqkUcgYKXsm18ptopF1D0q+4sE/lWN50joCT+Isxl5GkKRxK+pW8uR38uO2d0o2xYkkVZ+NsaHx74biyfkyQmS8xPHl5Q8jyBo3Nn8ZJUggEUQLHGJm5K6CKjaTMZ4j8LTsiQr500pQPIJ9P7NUCIZiwY1Vn1KbIBUhjvjLdR8G5vKGQlctMqpZIZJBpJrWEYhgRtyoIse+PffC/h+OXLQSytJJKCWWRmp03ohSoHpIFEG773jy79M/haLJZiOeEya8y0hcMwYWAPw7WOaqyPjEY01DakOWn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2305665"/>
              </p:ext>
            </p:extLst>
          </p:nvPr>
        </p:nvGraphicFramePr>
        <p:xfrm>
          <a:off x="155575" y="1066800"/>
          <a:ext cx="8836025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787429"/>
              </p:ext>
            </p:extLst>
          </p:nvPr>
        </p:nvGraphicFramePr>
        <p:xfrm>
          <a:off x="1524000" y="1868344"/>
          <a:ext cx="5867400" cy="468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Chart" r:id="rId8" imgW="10293840" imgH="8212680" progId="Excel.Sheet.8">
                  <p:embed/>
                </p:oleObj>
              </mc:Choice>
              <mc:Fallback>
                <p:oleObj name="Chart" r:id="rId8" imgW="10293840" imgH="821268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835"/>
                      <a:stretch>
                        <a:fillRect/>
                      </a:stretch>
                    </p:blipFill>
                    <p:spPr bwMode="auto">
                      <a:xfrm>
                        <a:off x="1524000" y="1868344"/>
                        <a:ext cx="5867400" cy="4684856"/>
                      </a:xfrm>
                      <a:prstGeom prst="rect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1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algn="l"/>
            <a:r>
              <a:rPr lang="en-US" dirty="0" smtClean="0"/>
              <a:t>Design </a:t>
            </a:r>
            <a:r>
              <a:rPr lang="en-US" dirty="0"/>
              <a:t>Phase</a:t>
            </a:r>
          </a:p>
        </p:txBody>
      </p:sp>
      <p:sp>
        <p:nvSpPr>
          <p:cNvPr id="2" name="AutoShape 4" descr="data:image/jpeg;base64,/9j/4AAQSkZJRgABAQAAAQABAAD/2wBDAAkGBwgHBgkIBwgKCgkLDRYPDQwMDRsUFRAWIB0iIiAdHx8kKDQsJCYxJx8fLT0tMTU3Ojo6Iys/RD84QzQ5Ojf/2wBDAQoKCg0MDRoPDxo3JR8lNzc3Nzc3Nzc3Nzc3Nzc3Nzc3Nzc3Nzc3Nzc3Nzc3Nzc3Nzc3Nzc3Nzc3Nzc3Nzc3Nzf/wAARCACIAKADASIAAhEBAxEB/8QAGwAAAQUBAQAAAAAAAAAAAAAABAABAgMFBgf/xAAyEAABBAEDAwMDBAEDBQAAAAABAAIDEQQSITEFQVETImEGcZEUMoHRUiSh4UJicoLw/8QAGQEAAwEBAQAAAAAAAAAAAAAAAAECAwQF/8QAIhEAAgICAwACAwEAAAAAAAAAAAECEQMSBCExMkETUWFC/9oADAMBAAIRAxEAPwAZmF6k7W3TTy5GS9KxwwiNzi/zeyTnADYJhMRwV7DySPMUEHY8UMcQ9jNTW1wsLLNTuN3utF2RTCFmP97jf5V4/bZOT9CjY59eCVrYmMGOG9juUPhsaGgONI9rmtFA2pnP6HCP2amOW1QRV0FkQPIPKMbOa3XOzcIc8hUSSc2ndKHDlUSEHugCid9oKSyiZXAclByZDAdyFSTJbRAtJVTxRVMmWX2Nh4UHZG1LTRme6JP+FWXEcphJq4CT7rdtJ6tBtZF8m26HcTatdVbqmTkAd1cUTJkXUoFtjhER4c0h2Y78IxvSJy3chvwqtISTf0XGS+6a7VbI3OFqT2OaNiFnoVuxnupVj3FSEbnqIGk7q0qRDdhURPZFRgoCKbSdwiv1jB2WTgzRTVBjSWqXqHyghltPdRdlNU6MrdGh61DlUzZem90A/LHZUSTFyqON/ZLyIunynOsAoN7i7kpWmK3UUjFysTWl7gGiyUSzp73cupS6Y0On35pa4jGq7Wc5tOkaQgmrAocNkYADfd5RBxGPO7UU1gtO4ALFyZsoozP0Bc4t0gM7IrC6VDEdbm6nfKtD6KubOA2kObBRRJwaBQaAVDQAFB0wtRMo7FSUZUsc+NbZo3MPyFVrBu13bmte0tkaCPBWZmdBxZwXQ3E744/CqPIT+SIlgkvizmHS0KaqCSeVp5fRMzHstZ6rPLP6Wa5paacCD4K6YOL8OeSkvSKQKSSozEkUkyAGSKkolADJJ0kDCMC2zBw4W9EQRvS5trnN4KvjyZOC4rLJBydm2OaXRvOcAdiqJHknZAR5ZANm0TDNrAJWLg0bKSZYbUXEgcK8VSg97WgqSgZzyOVUZqCeeZloOSdtlWotkOSR6Dt3SrewVKgONyOQVEfIpcZ1jD7KjJwcXLFTRNcfNboj/wC5SICE68E0n6c9mfTWxOJL/wCr/wC1h5WDlYpPrwuaB3qwu+AIFKLg1w0uAI7greHJnH3swnx4Pzo87TUuxzOgYeRZYDC/yzg/wsTL6DmQWY2iZnlnP4XTDPCRzSwTj/TJpMQpODmkhwLSOx5TLYxIp09JUgBikNkinALiA0Ek9gkMQKIZMW91bF0fqUzdUWFO4eQ1UZOFlYh/1OPLF/5sIChuMurLWy7oLZk0NyqZ8kEEAlCWVEoWNFfkYnOJPKrKkUxCtIg9PfG5hp7aP2TDbyio8qQkCVrZQP8AIbpnMgk/bcZ7g8LyLPVoH5u+UmxueTpo0N96VxhcwagWvAPFKtwbqJILT4pFgVDyEvurNBP7RfkAKOkDbcH5TEQojhPZ7hSLSNwbHdRQIGy8DGzG1PE1x7O4P5WFm/TThbsOS/8Asf8A2ulrwkCrhklDxkSxxl6jgMnEnxXVPE5nyRt+VSvRJGMlbpka1w8HdZOZ9P4k1uhuF5/x4/C6o8lP5I55cZ/5ZymPA/InbFGLc49l6J0L6dghhadA193Hkob6X+mXYzzNkFryeCPC7PHjDdhwFy8nk29Ym/HwUrkDxY0cLadGa8gqGTiQ5ELm0HNI3a4WCtOu1BUuaAbXDs7s7NV4eXfUv0+MN7p8RtR8uj7D5H9Lml7J1WBk0Lg5o42XlHVsT9JmPY0UxxtvwvV4udzWrPN5OHR2gGkxCkQmpdhynptiz47JWexUeO6cOXknrFjXljva5FRzNlYWSAAng0ggQrIjGCdYJHYDyk0BtwY8fpgsHs8dirZ8GBzQfSZVdhv91iY+TJCRpJH87Iw9Q9VmlznD7LJqSLTTBsuHHiqn6dVn+EERQ4NcorHjZPn/AOra8RBulpvYEeVoPw3RtPpvDwRs3bdUpV6TVmH32/3S+SP+FsDCY/SDCWuqz8pxit9LSI/c39w/yCe6FqYtC9lKM1I2+LVz8cgnSaBNNvuqnsLQRe6q7FR1eMWmFugCqUPUDHkVusLE6m6GIatq+EZjZ36hp3GruuZp2bp9Gj+oaD4KHkynlxI/ahDIyN1PP+6HnyQ94bER8pJDsMyJQ+F1rzT6keHZjWjta7nKlIjLQ677LiPqLHkbkNkEbiwCi4bhdvEpSOTlW4mMU1J069Q849GPkHdOCQKItRBHY38FPZ8ryj1Rx3pK6SA2olPtRvntSQDjnlSJB+/lVi+U9na0AEaj7as9ttlYHywvvcOHjuhGuI3BIpWPldIQXOKmgDoc+Vj7Ml/Dt1b+qY+3e5ju4Bu1mCTcWA4eCpBwBth57HdLVDs0TH60Do4680fPlAZUE8RaWReo1w9w8KQmLSHGwexBpFszHPYNQ1Ad/P3U00+h9M56LPxnPfHNqgeDpIk2F/dGUQQ9jhZHZaPUOk9O6rFI0O9OSQab7n+1yMuD1r6ec5h05OMB7RufweymlL+MrtG+1j3+17iAObVtQQtNWT4pYGL9TY8jdOXHJjyDmxqH9rUbKJwyRjrY4W1wHKNJX2GyHlfbQ5rdzx8KkAUQd/OyKbjueCWuGofuDtiFQ5paacKK2iqIbsy8zomJk25rfSee7OPwsLM6Jl49uY0SsHdnP4XX8FMVvHNKJhLDGRMXaex35ULINqbSO6yNS0NAj9QPo+FAkqDuKHCcFAye38pDdRBCkD8JAP2FJccqP8p/B5KAJNNmk4O3j5UbBPf7pcCtkATLvbuP58qQNU5rq8qGoOq7RGExpm0votc00UmMj6pG/CKMrmtDZRqa4Cgdwgn3FI5thwClJM6YRtsNa3tSlqwsF6l0PBznGSOMxP8An+1nY/Qet9Ke5/TXiSJ2/pP3aflbket4d7rrkXuVbDlSxjSx50+CaTTa6Q+n6Y0PUSJNPVMWbAmJoODS5jv6RvpmUBzfc3jUFrfrYp/blwNLaG45BTNw43yEYUrmOq9Lxz9ktv2goxzE4Hbg8KotIG428rSkMkTi3KgNC/ezv/CokiieB6DwbF6SKVJioDv5CcEauR+UklRI+oA0CnDmjkpJIAVjynaRfI/KSSAJaxexH2TagDyPykkgCQeO5H5TEi6sJJIGOXg/tI/KQfodYdR+6SSQC1N+BunJG9OF/dJJMBg4A/uFjvafX/1Xv5tJJICXqg1rI35N7qYmLHWyTjcbpJIoA2Lq50Fs7GSD70f+VKXGxMqnY8gZQsgHcfwkkoartFJ30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jpeg;base64,/9j/4AAQSkZJRgABAQAAAQABAAD/2wCEAAkGBhQSEBQUExQUFBQWFhUWGRcXFxQVGBkXGBcVGBYXGBgZGycfGR0kHBgVHy8gIyopLC4sFx8xNTAqNSYrLCkBCQoKDgwOGg8PGiokHyQtKS4sKSwsLCkqLCwpLCwsLCwpKi4pKSwsLCksNCwpLC8sLCwpLCwsLCkqLywsLCwsLP/AABEIAJwA8AMBIgACEQEDEQH/xAAbAAABBQEBAAAAAAAAAAAAAAADAAIEBQYBB//EAD4QAAICAAUCBQICCQMDAwUAAAECAxEABBIhMQVBBhMiUWFxkTKBBxQjQqGxwdHwUmLhcoLxM3OiFSRDY5L/xAAZAQADAQEBAAAAAAAAAAAAAAAAAQIDBAX/xAAsEQACAgEDAQcEAwEBAAAAAAAAAQIRAxIhMUEEYXGBobHwIjJRkUJSwdET/9oADAMBAAIRAxEAPwCnwsdrHax7R5hzCw6scrABzCGHVhVgA5hYa8yqRqZUB7sar5IFkjtsDiVHldWoxlZAKrQdZazWwXc1Rv2xDnFOrKUJNWkR8LDfOGsLtZ+d/tglYpOxOxuFh1YWGI5hY6MOZaBJ2A5JoV9b3wm0uRpN8DcLBpMuVC6ig1AsvrQkgewUn+OBBweNRqttJBv29VDGTzQXX9Jv2s6I9myyV1XXeltxe7XXYWEMOWjexFUbLIpK1uAKI1XXJqr2vDlk9AGlVavUydzXK+YGC7/X8tqSy6vtT81XvQpYdFamvJ37WvUYAfr9N8PaFhdqRQ1GwR6brVXNXtfvgLQhh6/XxZNb1xYWhf5dsFvcnuxUk920fh1HlgOwO2NPq7vn6M3o6N+3+sC+YUCzq96COav6Cr/O8BXMSGqioEr6mdQApItivPF/2xLAwqxKjK7cvRGjyY9FKG982/1WyO9QYrGEiRGkfZ5i2pYx3Mce1tXDE7e1nbiOwUAMQRfrAQObBBs6aqie398Ksdw1BJVz4kSyOTukvDYGkdKi/i0AKC3qagbFsdzR49uwGEIgDe/Fcmq3PF13P3wTCrA4Re7QRyzimlJ787jccw6sKsUQNwsdrHawAMrHaw+sKsMgZWFWH1hVgAZWFWH1hVgAjSTxlvLdkBIv17LW3LVS/U1ziLnPDoB1LcbHdWH4W9qcHcfIJxYvlFcbqDX3+/POKrPdFtSqyOkZNldyt/6mA5H1BI5xz5Iyd7J+50Y5RXVphpf19Atq0q7HU8aTAf8AU/4gN9ySRvzh2R6yjgmULCV3bS3pIs8A2Qe1Cx32GMosDxSfsnGpTs8bVR+DsQR3/rjS9NzEc0YaeS3s7zBiL+JFBF9/XvZ5OORauE6OqTTW6v3LdZAQCohKk7FWEnb8JOr3vba6GBixwT+9t6TdityRe29VXOAx9E0AtFqVXFFo2Dxuo5Ustgjf32+MSax241ap/wDfc5Mkqf07entQZ+oSsADLIQBQGpqrY1Q27DEVIgLIABPJAAJ+p5P54JWO1jRY4J2krIeWbWlt1+L2BeWLuhfF96+uHYfWFWKIbb5G1hVh1YVYYDRjuO1hVgAbhVh9YVYQDawqw6sKsADawsdYgbsQo5JY0Kq/8HfEUdey6vpOuQUbZaRQa2ILbn/PbGU8kY8mkYOXBJrCrA4JfMBKPlwbXSkkvlyMpJ3AK6FJogAtvsbrAH6iI3aOX0MpIJ0sAADy6n1Rf923sxwLLFurKeKaVtEqsKsOHb2O4I4I9we4+mFWNDMRGO1h2nHawEDKwqw+sKsMBtYHNGStBtJ9+cGrHawuQRBE8yCtEcoHG2ltz/qQq1999fAxGk8RRKSGV0o7iy+1jYNSsu3fQaP3xbEc/f7b4BNl9S7qpvcqwBB2+Rsarcfyxg8bX2tnQsl/ckZibKwTPasFdyAI5G3AvlX4IJP12+9v0vp8HlaitiqaVgwdhf4gfnix25xT5zp8Oo6XSI6pLU62pRpCilDd9RP/AFY0HQsplEsGZJw/4kR5IXY1sAJ0AB53U2aH5curS3Z0VqX4DdS8MiFg0XmC2AYq2mtJBBY0drFWeDvtziTJEQaYUeaxI6v4hjdtMReNllX/ANRWtSeQ1D1AgkHjnBsz1aD9m6IJ5LAMZakCkEg7C2373WHhyaG2+pOWLmkvwV9YVYLLOrsxWPyhf/p3en3+QPa/fDax6Cdqziap0MrHaw+scrDENrCrDqx3TgAZWFWHVhHAA2scOOZ2bylBcbtYRNw0hWtSqB6vqaoe+KSDxVmmWR4I1EaodfpUR1aggvJu5JoUN/6Y5Myh3m0MTkXkksaMBLIsdmq/Ew+dI4/OuMUnVPFPlyGOHQxsBXCl2Yk2CiEek7gVR3HziuXLQJIDLI0yBhaRgxr2JDSk2R29NH5GIEHWGjj0oNAplJQUzCzepx6iOdr2G2OSeaUjpjiijQdQmzLRBM4TEhjVoy4DydwpCqbX8JG+29ULxW5ObLQuC0RnFEFpjtuCPTGhATtRJJHvimmnuyTTAACqO2o3d/e/n88R1c2ebFc/07jGFmtGhbqkQMqyCVRI1EhQ+ha9BAc3IaIFdgNvi66cI3gVZ8xG6KypBKH0ul2Sik+uPt6Wsc9jWMQ8mpizEsx57nt/bF1kPEEauNUelSiRuFohgqPHZsc0yna9wcKyrdUaOXpkuXJK26bklF3H/uQAgN/1RFW+G4wTKdQVwDY5oEG1J9g1Cj/tYK3wdzi6gzqPH5kbB1onUpHYcH/Sdu9YrhkFnXzNJhmIpipVgRQNPtplQijTDv8AGOmGZxMJY1IKRhVh5XHax3HCDrC04JpwtOCxA6wqwTThacMCq611VIU3Ns2wH9/yxXP4pLqixhi5B21bkq1KBt/m+JXUsjA8rBpCr7EgML3G3pPI/wAvFDJ01wSI60jUpeqtQ18difb4xx5XKzrxKNBcz0OZiX8gKWslS4A1E7gEyG753rc4FmuiyxqGaFtBF64ZFkFd7osBwRvXtziFOdADekiyLU6rK8/O32wbpmbmLEwsysAWtWZTQPc9vzIxzNs6Uo95e5bxBDSRBxGmlEYzRnzF0ggSCQWb3NLt2HGIvi/p6NIkkeZjWNwKXXSqVCq1MCSe53G14JL1U0FzUOs1eqWNG1D/AFK6aW0m+bP1xBzi5d9JiBWzTBW8wfkrgEG+2ojtgBrvHQ6kUep9gPXFKZNvcg8bfI2xb9N6yWYIWEjE7E2hN3YI3BI2OxxG6bJMFdYpUZAQNEoVNS2x9VmvfYN3FHE/IQyCQF8o0Zvd09SCwRe90DWxViLB5xpB1JUZTjcbotqwqw8DAszmUjXU7qg/3ECz7DuT9Lx6NnBQ7HMyRGoaQiNSCQWsaq2OkVbb7bYppvEMzI3lQ+UCwUTOdJVlBZl1vQsjnSpI2xSZ2dbAmnaalJADMihmZtQ1t62Gy3QF32xyy7R/U6Y4P7GvzObXbybnG2ojTEEvgMZWABO9b70fpiizvXDqFSshB/Dl219tw8zAJ8HSp2xWdT6rE8cbRZeKJVOk6BszeWPUQxY3QG9i++Kk5tmO+4O21ihXxveMHmlJUzojjjHdclvmOruJCxkUMTZ0AAmjdXpGoXuQAqnfY3ivznV5Jb1Fja1bGxXtV0N98MUL607WCt87UT+RB/gcMelTSKBPzffff62MY2aPdkaWWzXqrtv27XthUdv6YfGgH/H8sOklH+bn+GJAaYv85x1YwNzucDbMf52+wwMyn/xhgEzDnTQ2H/jAQoFajv8A5/l46Hx3ybI+bwxMJks5JE2uNyh49PBHsRwR8EY1fQPHioBFmFIAoB0FhQBSqy+wHcYxwiq65wKjxgA9m04WnBNOFpx6lnmg9OFpwXThacMAdYj5rOJHp17AnnsBdE/8DuRiZpxnfGpURJqVTZbdq2AF0CRyTXG+2Im2o2i4JOW5PzzZTMKyiWMvpDIrx62Yi7VSwFXsLB7nFFmOkTBVqJ4lLMFiCULu11Px77A1sN8VvSclbKQHVrBIcmjufxAKpore/PBGBZ4sRpLurgggO5ZiW40tQDBVF3z66xwtyb3O1aVwC6tkmElSLHCEAFKN+NuCdtr5PJ98Q4eoEWFJUHbSnpH5gc/zxMlnjRiGYbBVHfZVA3r5JwGJVsldxgqxaqLLI9VzEaAKx0HfSQsif/w4OCN1mIsDLlYSb9RXzImI7/hOkHjetsWUHSZBGpaJiCFIIonffgHELqGTX2YG6GoEc/XE14/PD/Stb60zkDQPZWSSAm6BBmUe3rX11Xuv54tOj5NjIp86B1Xc6GIZhwPQRzfN374z8sUSnSxUNQPtf9MaXwrkITEsikO4JBYmyhP7o9tvft7Y1hBuSM55Eovb56l1pxV9YWYFGiQtp1Xo0B96qmPqUWBenc4uNOFpx2yjqVHJCTi7R5jnszKz1LrDLRIYtq3FdxsK9sQ9FmrNnVe9nbSQL+t/bG88SeHPNBkQEyAbrf46AAA9moAexrtjEZoFGKMpQ/6SCp/j/MY8/JjcXudkJqSBzIAABV9zf8Lw6IhNxv8AwH3xEd77DHDZxmaBpZ79r+PbAScdERwQZfCGBJPv+WEAcShl8EEOHQrIYhOCLlsSxFhwjw9IWR1gw9Y91+uDGhyQPzGBtKPruO2HVCuwebhrcYH5QbfFjKtjcbbjcVxz/MfcYgxqVYjsf8B/z4xTSJTPXax3TgmnHdGOyzjoFpx3RgmjEXqEEjKPKKhlOqm16W52Ok3zXx2w29gS3DacLTiD0zNyOZGl0BVJXYtpJHe3Arexve45xKkz8agEuu91uK25N8AD5xMZ2rZUoU6W5keudbiinm1MWeyAo9R/Dp3J4HP3xlupdVedgSFjAGkBedgBd8knvVY3fWM3HOVRlLBGLalkjjTSEcrUsoILG1NCwaA2s4oZekiOSjoiHGuQ25PFLGtu2/GwsEHHNJpvk6EmlwQMh4bVgf2qeZSFUCvJZY0Fd19MR+t+2LFPDylyqtrIYxgBTbMPMv2Va0XudxiNm+qOoYRzOUYKhQoYRbKx1FFc3pPDHkjfAeneIJIHVzql0k+kvpv0sos0eL/wXjO6Lo9AmljKKsiOFTQw1I4GtNJWiARyPfEbqMUM5b9oGL6RWuwukPuFvnffjFZlv0kw2NcUqH/aY3/qpHfB8p4wyjrUstt/+2Gua22Uiua+OcAUTIOixRr+2SIkHTqdI60rsu7L7VyTiwy8SgAIF09ggUD8tO2IeTnyrV5Usa/+1OYjX0Vx9sV65aWIyankEemSRDpjmWlJPrLCxYrv3x0RzJLgxeK+pf6cLTjD5bxlPuGhU6VDtpLIQtgH8Job/GJMXWHmjWRp0iDFvSI2JXStj1NqGqyBQ4u8OfaowjbsvF2KeWWmG/78DWGQAc8c+w+p4H5nFB1PqeVkWWOZ1KlhVHUwpFplKBqI33vGQzOcMnlsZGar1hzdEAHSoNgfvDYDBel9ZbKSl1pmFKdQpSNK2fVxuO2+3zjDN2mai9Ebf4865OiHYoprXKr6+SfHnXjaIP6oMdGWGOyZ9L7cnuPc/XAhnrNKLPwP74WxluHEWOlAMRHlkPY/f+gwLy3Px9B/XCsdE7zF+v0wN86o9vv/AGvEGSBu9n63gDKRhagonv1H2/l/fAWz5P8Ayb/lWIZbHAd8Kxkk5g+9fSsND77m/rgggw4Q4AGxZ10sKxA3Fdvtx/gwUZ7UwsAHc7WLvtXA78VzhJADhrQVgSYj26sdrDqx2sdlnLQysBzmbEaamugQK2vc0OcFzEuhS221cmu9c/c/limznW0BMUzwK3pV45NBBsWW3fdf4/GE5pDULKTqPiFEcVI5azJp8qNgpNggm99ie/twLGMt1LPCXcBgF2pitduFRVVbJOyj63i/6x4aWZmeKfL6aHo80kLXZOaHFDtjNdZyL5Z/Lav+06lOw3v88crZ0o4O2tr08C6oC6ArjEgdba/QUhvYlAS9cH1fiPPF4h9PiDKzFSxBqh34/wA/LFl+rUp0gX9v44W4yrn8ze7q+SKv5PzxiO7Ec7YtU6UoHr9R9zsK598SDCpHYgcd/ihgArEgv54/kMEEAHIwSWcJ2Jsnj4rHcvOJGCaTZ44JvtQxSEwTdOU/IxyBWib00RvanVpO24IBHxi2hyoVtEmqI9yVJrsGIsbe9cHfjF903w0I8zplEcqmOQrsexiFkHg79icN0SrKXo02pcywjCaYGFR6jdBm2DMft8YoczmSFAZr9l3IHbuaG23GNxmMgvm5qKNAf2aDyw2ggeW1m22G5J/Ltjz+eM6je5/hQ9vce1YRXBIQ+m9+L/FXY/0OLTLxpqbSItiR6Y5M0a45Ppr2IwLKdMVlXeViQNlhOxqyAWNH+2JhZqbVr/GxqTMRw72L/Zp3xRUbCPl24AmorXpy8eWBAPdmJ++M20vlysAKIJFEhwLrbUOcXs5joE/q3f8AHPLN/wDEYznVG/bNpKkbfhUovHZTxiWxyRJbMuRd19BX/OAsGPv+ZwfLbov0/qcOBBJHcVf54KM7IogPvjnp+uJwTFW67n6n+eE1Q7HPpJvfBMuqk1XzziKW9vfEnKipAPrhJDJ6Qk9sdVcIzAbagL53HGHwsNiKI2+Qa9x3xaXNktjctHa0PkYu+m5KOTNoJtCxkgvrcRrTKL57gm9iOMQMtLauAFF7gBQdwwNHY7VqxHh6swl0nYUV9AIJ9FLt9vthXsOj2K8ItQs7DAosypNUb5/Lb5+R/wA4bJLvtpAJIBN7EVRP5/TjF6zPQAz+c9A07AsQxZGNAGj6SP8A5HbbvjJdS8KTSzO4qUNpOokAnb2/ID7Y1XVMyi6pJhpoqNWqvU1iqrYkDg/GM9H4pbKhpMsrCwwJdwoosGDdid173sTiHJ2XpVFHmvBc6izD3q7T3+uK3O9GkCiPy6NlhtqPIB/DYG+nGr6j+lQZhVSWJ2FrZRowCQCDSNHt+LYXtiDluo6VJGgVQp1jeyWYUurYkaOT9dt6Tew6IPSegPGCWpQ1fiKEA7jf1D7VeJi9PDD0tr7jToIOx/37cVvieesyIq+mAC2NhdxwR6Y3UC7JFH6E4ouq9bYSbsUOlbQPJpBIsnknfmsSmNoPJ0hfVoZ5S12oUrvXZqbV23rvgmV8JeYpVHkVlvZm0IfUB+NogLIN0L4xnG6hqDhnYg/7nO/I5xYdP6kEjGlQQluSS+4dlVjXBBIWvpimCLSLwawcRyMlaqBJDFWMQcgiwOSFskCyfbEzMdAghmuCcGo42DqscjI7D1ivMHAoa9xufYYo06sgLapOSTQBIs/iHHHArAst1JBZLtZLcBuL27fTBuGyNZnJYTlkgOp5lACM2zUobW6shYk2RsRRrEeKby4yiysR5TRozJbIH9RAAcXQHpPz8AYzZ6jGWJYsa/DsT9h27YI3VoqFa7s36a2oUPvZwUF9xYN1cwySuik+Yuk3qalEflim21XV38kYpshmgCwUDdhdgHYEGqNithsfbHcx1NN9CffYfbvvisnkZ+T/ANo2H1of1w064FySc/EdTEheK0qAg+D6Nia+MEyebCqFVogSTvLErfZ6Nj8sQYoqDf8AT/IjDIoyxAHP2/jgsLaNBFnJAtefHd7CJIht7liF+2KrO5MuzMz62J3LAn+ROIrY4I7uh2wwtkqK1AX2B/v3wXWObA/rissA+59+w+nvhOL379/7jBZNE9Jh3I+4/piK8Skn1UDviPeHtwMS2Ogs2XQBaJNgn8wa9vjDoyikHcn6YFIfQvxq/ib/AL4ZgsZJlZGNkN/LBI82qigDX1GId47eCwos8jNqL8jjv874mNAlkithQ+T7/wA8RchlQED3u21c7cg4m+TsDtvv3vFJXyJmzzviPLLE7RuusRqKLO1kggoGQaSbo7VV82Dh48RBMplW1xvNmAXZfK1lUDlHEbE0hZtI3BPpJtRzK6l4phmjOXK6kICsHAbSVN0VuiSVssDyBvimz8sWdzcUL5dYnyyeS0iyFQPJFqAijRVh+B+exxhq/ib6f5JfEaLM5iE2JAG9Ly6TG5OiPZm0k0Qp1WQx7bYoIfBeRaYnzreZ/wBkiWoUsqvo2RyWp1Ne30OK3L5pMxLGkPm5Wwi+khlY2itJ6mRgWIjJNsbVT2GL5sjH0/OJNmpUkjl1FYcuZAWv0euUsAiLfqF0TY4vDTkDjFKyJP8Ao6RX1QmSVdCzaVTzDSFjWqlA16TXvW2D9N6DlzlZZ5FMccTMtO/lSK6ISF3blgSANiT83i36wxgmdteVWOTVpy2qZBTBQ1vpHn6TqAjQgAsDwMZuHMzSSeZFC5lihVdMcjsGjjDENGzgvY9BBj33Ivc4nU73Q1FNbGgTwHFIF0+dGxTVp1x+YA51eoeqjZ+vp9wMZrrP6J5tbujxpECABIaKqNP4qvTz3HvXGIkXiOZIQ6JKRrGpiNcckotmWR3BdjpJIUkmyTwKxoJfE+UjgSNYcy0zKPNgkad4ArcqqvKrPXKm6vVRF1iromk0ZTJ/o0zM0QkiaNxZFVMCKvkGPbg7nbbnHX/Rpn0qkv20lxfxx88Y3/hnMZaGVYTmJPKkioXGIYonJLEySqwjPcBGU3YUn3neIM3BlA0iz5h4jFJ+rkNlJICFUK6j95tLaFu7IahYU4FO1YOCTo8nfwbmUBBhF3VmSNeeOWv+GAr4azNUISdrBVo2Fe9h6r5x690fxU8xhmXzYsmFZGkcebmJZSSzFBE1kWNX4apODxifnOrL58iIk5VVFSf/AG4VQEXQwMrW9Wfn0qKNXg1oNH4PD5+h5ldmy0wO4vy5Od+CBR4P2xHmyE6nS2XlB+Y5AfrWnHsfXp8vH5biCJl1xiR9KQSxm/SqDUrFiI6VrCgM7E7HErpC5aSAz6oIBGPXFK8y6GsqxMZkPoJoIas6juNhik7Vk6UeFS602eJwf9wddtt9x7FfuMNjkGxZSqmwDvRrmj3q+2PcuudLyceVWabyvIcgRSJK9svlrqXeMgFvJuz3JJN8Y3qyQ5t3jiGWhVNMgMzNG7mVPUAzghEskgnuVazh6g0mIdFoUb574AIj5i9jQ59xuNv741jeDsxPmRl8oqujUTLEjCMEBgdTXWnUCA3Dci8UXUfD+ay8xXMRsDGxU7qVBA4Gk1wQcPUmTpaKoyj6n8u/xwP44Wsn+WHp09r0hHYitlBb6/hB7DBG6TMAp8twrKrKSCAwYsFIJ23KsB70cFiohutYKh747Lk3A1EErdEgGg3+lttj8YYdQ2qjQPHY8HDVCoI+WBFrx3Ht/wAYY0PH0wGz747Z98Gwwxh9Pbv3rhv7E/bAgn0++CwzMBs5BPsa2xMMBbYuCRe5dSpAsWGJ+MFCIHlHHRGcSJIq7g/Qg/yxMToGYNVBL6hYGmiR8A7n8sRKUY8uikm+CJHnSo0jeh3vmuB8XiTL1pqHoT2/f4G/+rEXM5J0I1oy2LGoEWBtYNUR8jA2GwFYpO1sKi//APo01hTE4bSp0Ut70fy/PEvpfVZIIdKs0P7Yqx0qJEXQNXl8NqJPcgbVwTfcz1WUhgZGqjtfyMRvEuVCplZbJaaJWcE2L1yrt3qkUc++ObG3kf1HXNKC2NDm50yHlRZR/NeaJJTPUZd9RK6A2/lItAkc2SSeKhT+fry+YmRHgg7MFor5rNTr+96vf2+cQU8YTPJA8qwyiM+WiNEgUKxUH8AVr2G+q/ucen/pY6s4bK5UBBCyrIVCjlWpQD+6B2qvtth/+cob2GuMtqM54x/SJLm8oY0iFsulgUDqAdIYrqHp52agV/PGV6F0N1VMw80sMiPUelfX6AAmksdj2quPazi463F5cXnozLIiMQQfg7fT4w3qID+Y7AEjyxR3XdQSSD33xlOTUUltZUYxcrrgjeIPEcpz3n6zmDW6TRq8QoFVqMUCVuw1Xd4my/pLWcRHMZSKTMIxDyqyRl4mv9lpEZ/d2BJ2oVyabB0aOd7awNJWkpBQLkbAfJ35xnPEcKxlYUGlFN+5JYLbMTyf5Y1jkTjRDx0zf5C81HOMj5fl+VMqwtFNH5bOhUAk60Zq2JLb8kYzmZknyCRrnI4XqUyQoRHOoIVUkC+ogA6V1L76TzxoP0S5po8o7KecyQRuR+CMcY18vh2JszHmXBkeNJNCvpMaEysSwWt2sk2Sd8VKKULKx5XCd0n4q0Q/C+SjOYknOlzmY5Dl8q0bIUUAK8bOy+ixWwAFc7AYNnPBAg1yv5TZdQWiy9+UI2NEKZb3A3Kkd69rw/8ASNGJchOXAOkBhzZ0suxN3p9xjIeCsyHQQSIkqRyMsevWWjTQGKIwYFQSTY9jXFVKaknWxG6aszee67PJmZWSMV51JAGDknUREFU6vMHF8qdR4Bx7B0jwjPJFmoc5+ruHYaZgqyyliqlySQAAp2UVYriqsfQfDmWElpCsbk6hIpfWhJO0ZZiFA4quMRf0p+NZ+lHLfqqxaZfODI6Wtp5VMNJBB9R718Y2ttU/AylV7D3fOdKiXLQZSPMwAWcwXMQGpjqMsdEbDckEDvtdYzHXY1zEOXaaWJkjIiZYo1iCRyUw0C2tVKKuntq9+avxf43zWZ6PlXkejmJ5xIEGgFIx6Y9j+DfcG7oXeKXpchPTM7f/AON8lookaRNI4lA34OhT8HjESvoaY9Kf18dTVJ1/OMNWUURJl42jRVZFauSdDqx0+WiFYySRXc45keoy57yhHlDmJyrt+sTogjANg7D0sx2t3/DfpTjGf6Fnimah0qgUiO0q0NyohJU+6sQcd8Zdalj6lmBE7QrlpGWFImZETTRsIDpJJJJsb/TbEJWjSTipcfO/i/TyPQfCXgeaJmkkZMp5ZGkoqWpOzABgUMZvZjZ+hJOKjxF4BnhmcxzJKSfMiUiQGy4LqyoCigenSTsMeiQftsjlvM9RnETMeCGaPzLWuKYCuRjGt4onVM3GSrCOEMhKLaspIB9IF9ucZ5Gorblix3JlL1LwAACsEkkKEI86G3cyC2ebyb0utqpCg8jaqxmuqeQkbMmnNES6VqNUK6PSzuBs1g2AQCN8WvVf0gZktGP2Q/e/BZ3bTXqJobA0O4wbqS/rUEjNUbCyzRqitIVVmHmMQSd99iMTBynvLbwNJR0LYo8t1LTlnA6dBOrlIwTDZhFOSNUdPqb8QNgjSecZ2TK5cwMCGSdbJoGqAsE76SSSBQqiduMd6b1Fo3XRS7oTptSeDuVIPfFr1PMsc7lm1G5DCGokXUqp23HpNE42i39pjJKrK3M9BghKRzeesv7LWdUQUGS2rTpLJSlNze+rbi2Hw2jZuOGKQFJGVfMatItyjMWBAIUg77WAOLxp/wBIOXEWfkIJYtLIhLU3pSNAvbmgATye+MxnTZjI9JJKEr6TpYiwff8AEavGs1KEq7r/AGRHTKNm48X+EOjZXKtFBM0mbDKrMGMzLT6ZDIq+lO4rY3XOMlD4NzEjqkUcgYKXsm18ptopF1D0q+4sE/lWN50joCT+Isxl5GkKRxK+pW8uR38uO2d0o2xYkkVZ+NsaHx74biyfkyQmS8xPHl5Q8jyBo3Nn8ZJUggEUQLHGJm5K6CKjaTMZ4j8LTsiQr500pQPIJ9P7NUCIZiwY1Vn1KbIBUhjvjLdR8G5vKGQlctMqpZIZJBpJrWEYhgRtyoIse+PffC/h+OXLQSytJJKCWWRmp03ohSoHpIFEG773jy79M/haLJZiOeEya8y0hcMwYWAPw7WOaqyPjEY01DakOWn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0" y="1371600"/>
            <a:ext cx="5181600" cy="47545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300"/>
              </a:spcAft>
            </a:pPr>
            <a:r>
              <a:rPr lang="en-US" sz="2400" dirty="0" smtClean="0"/>
              <a:t>OPR </a:t>
            </a:r>
            <a:r>
              <a:rPr lang="en-US" sz="2400" dirty="0"/>
              <a:t>&amp; </a:t>
            </a:r>
            <a:r>
              <a:rPr lang="en-US" sz="2400" dirty="0" smtClean="0"/>
              <a:t>BOD </a:t>
            </a:r>
            <a:endParaRPr lang="en-US" sz="2400" dirty="0"/>
          </a:p>
          <a:p>
            <a:pPr lvl="1">
              <a:spcAft>
                <a:spcPts val="300"/>
              </a:spcAft>
            </a:pPr>
            <a:r>
              <a:rPr lang="en-US" sz="1900" dirty="0" smtClean="0"/>
              <a:t>Create </a:t>
            </a:r>
            <a:r>
              <a:rPr lang="en-US" sz="1900" dirty="0" smtClean="0">
                <a:hlinkClick r:id="rId3" action="ppaction://hlinkfile"/>
              </a:rPr>
              <a:t>Owner’s Project Requirement </a:t>
            </a:r>
            <a:r>
              <a:rPr lang="en-US" sz="1900" dirty="0" smtClean="0"/>
              <a:t>via OPR Workshop</a:t>
            </a:r>
          </a:p>
          <a:p>
            <a:pPr lvl="1">
              <a:spcAft>
                <a:spcPts val="300"/>
              </a:spcAft>
            </a:pPr>
            <a:r>
              <a:rPr lang="en-US" sz="1900" dirty="0" smtClean="0"/>
              <a:t>Verify Basis of Design consistent with the OPR </a:t>
            </a:r>
            <a:endParaRPr lang="en-US" sz="1900" dirty="0"/>
          </a:p>
          <a:p>
            <a:pPr marL="917575" lvl="2" indent="-460375">
              <a:spcAft>
                <a:spcPts val="300"/>
              </a:spcAft>
            </a:pPr>
            <a:r>
              <a:rPr lang="en-US" dirty="0">
                <a:hlinkClick r:id="rId4" action="ppaction://hlinkfile"/>
              </a:rPr>
              <a:t>Design Document </a:t>
            </a:r>
            <a:r>
              <a:rPr lang="en-US" dirty="0" smtClean="0">
                <a:hlinkClick r:id="rId4" action="ppaction://hlinkfile"/>
              </a:rPr>
              <a:t>Reviews </a:t>
            </a:r>
            <a:r>
              <a:rPr lang="en-US" dirty="0" smtClean="0"/>
              <a:t>(Systems)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en-US" sz="1900" dirty="0" smtClean="0"/>
              <a:t>Commissionability</a:t>
            </a:r>
            <a:endParaRPr lang="en-US" sz="1900" dirty="0"/>
          </a:p>
          <a:p>
            <a:pPr lvl="1">
              <a:spcAft>
                <a:spcPts val="300"/>
              </a:spcAft>
            </a:pPr>
            <a:r>
              <a:rPr lang="en-US" sz="1900" dirty="0" smtClean="0"/>
              <a:t>Maintainability</a:t>
            </a:r>
          </a:p>
          <a:p>
            <a:pPr lvl="1">
              <a:spcAft>
                <a:spcPts val="300"/>
              </a:spcAft>
            </a:pPr>
            <a:r>
              <a:rPr lang="en-US" sz="1900" dirty="0" smtClean="0"/>
              <a:t>Energy Model QC</a:t>
            </a:r>
          </a:p>
          <a:p>
            <a:pPr marL="917575" lvl="2" indent="-460375">
              <a:spcAft>
                <a:spcPts val="300"/>
              </a:spcAft>
            </a:pPr>
            <a:r>
              <a:rPr lang="en-US" dirty="0" smtClean="0"/>
              <a:t>Best Practices (Systems)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en-US" sz="1900" dirty="0" smtClean="0"/>
              <a:t>Energy </a:t>
            </a:r>
            <a:r>
              <a:rPr lang="en-US" sz="1900" dirty="0"/>
              <a:t>optimization strategies</a:t>
            </a:r>
          </a:p>
          <a:p>
            <a:pPr lvl="1">
              <a:spcAft>
                <a:spcPts val="300"/>
              </a:spcAft>
            </a:pPr>
            <a:r>
              <a:rPr lang="en-US" sz="1900" dirty="0" smtClean="0"/>
              <a:t>Engineering assumptions</a:t>
            </a:r>
          </a:p>
          <a:p>
            <a:pPr lvl="1">
              <a:spcAft>
                <a:spcPts val="300"/>
              </a:spcAft>
            </a:pPr>
            <a:r>
              <a:rPr lang="en-US" sz="1900" dirty="0" smtClean="0"/>
              <a:t>Past </a:t>
            </a:r>
            <a:r>
              <a:rPr lang="en-US" sz="1900" dirty="0"/>
              <a:t>experience/lessons learned applications</a:t>
            </a:r>
          </a:p>
          <a:p>
            <a:pPr marL="917575" lvl="2" indent="-460375">
              <a:spcAft>
                <a:spcPts val="300"/>
              </a:spcAft>
            </a:pPr>
            <a:r>
              <a:rPr lang="en-US" dirty="0"/>
              <a:t>O&amp;M Training Requirements and Specifications</a:t>
            </a:r>
          </a:p>
          <a:p>
            <a:pPr marL="917575" lvl="1" indent="-460375">
              <a:buClr>
                <a:srgbClr val="D1E458"/>
              </a:buClr>
              <a:buFont typeface="Wingdings" pitchFamily="2" charset="2"/>
              <a:buChar char="§"/>
            </a:pPr>
            <a:endParaRPr lang="en-US" sz="21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6681900" y="1142999"/>
            <a:ext cx="2385899" cy="954359"/>
            <a:chOff x="4098" y="437220"/>
            <a:chExt cx="2385899" cy="954359"/>
          </a:xfrm>
        </p:grpSpPr>
        <p:sp>
          <p:nvSpPr>
            <p:cNvPr id="11" name="Chevron 10"/>
            <p:cNvSpPr/>
            <p:nvPr/>
          </p:nvSpPr>
          <p:spPr>
            <a:xfrm>
              <a:off x="4098" y="437220"/>
              <a:ext cx="2385899" cy="954359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481278" y="437220"/>
              <a:ext cx="1431540" cy="954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Design Phase</a:t>
              </a:r>
              <a:endParaRPr lang="en-US" sz="2000" kern="1200" dirty="0"/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45" y="2514600"/>
            <a:ext cx="2567956" cy="3286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31" y="2133600"/>
            <a:ext cx="2597769" cy="2508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algn="l"/>
            <a:r>
              <a:rPr lang="en-US" dirty="0" smtClean="0"/>
              <a:t>Construction </a:t>
            </a:r>
            <a:r>
              <a:rPr lang="en-US" dirty="0"/>
              <a:t>Phase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0" y="1371600"/>
            <a:ext cx="6248400" cy="50292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/>
              <a:t>Cx</a:t>
            </a:r>
            <a:r>
              <a:rPr lang="en-US" sz="2000" dirty="0" smtClean="0"/>
              <a:t> into </a:t>
            </a:r>
            <a:r>
              <a:rPr lang="en-US" sz="2000" dirty="0"/>
              <a:t>the construction </a:t>
            </a:r>
            <a:r>
              <a:rPr lang="en-US" sz="2000" dirty="0" smtClean="0"/>
              <a:t>schedule!</a:t>
            </a: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000" dirty="0" smtClean="0"/>
              <a:t>Kick-off Meeting</a:t>
            </a: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000" dirty="0" smtClean="0"/>
              <a:t>Submittal/Shop Drawing reviews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Installation </a:t>
            </a:r>
            <a:r>
              <a:rPr lang="en-US" sz="2000" dirty="0"/>
              <a:t>Verification</a:t>
            </a:r>
          </a:p>
          <a:p>
            <a:pPr lvl="1">
              <a:spcAft>
                <a:spcPts val="300"/>
              </a:spcAft>
            </a:pPr>
            <a:r>
              <a:rPr lang="en-US" sz="1600" dirty="0"/>
              <a:t>Review installation of systems and components for access and long-term maintenance</a:t>
            </a:r>
          </a:p>
          <a:p>
            <a:pPr>
              <a:spcAft>
                <a:spcPts val="300"/>
              </a:spcAft>
            </a:pPr>
            <a:r>
              <a:rPr lang="en-US" sz="2000" dirty="0"/>
              <a:t>Site Visit Reports and Observation Logs 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Major </a:t>
            </a:r>
            <a:r>
              <a:rPr lang="en-US" sz="2000" dirty="0"/>
              <a:t>equipment start-up and pressure testing</a:t>
            </a:r>
          </a:p>
          <a:p>
            <a:pPr>
              <a:spcAft>
                <a:spcPts val="300"/>
              </a:spcAft>
            </a:pPr>
            <a:r>
              <a:rPr lang="en-US" sz="2000" dirty="0" smtClean="0"/>
              <a:t>Progress Meetings</a:t>
            </a:r>
            <a:endParaRPr lang="en-US" sz="2000" dirty="0"/>
          </a:p>
          <a:p>
            <a:pPr lvl="1">
              <a:spcAft>
                <a:spcPts val="300"/>
              </a:spcAft>
            </a:pPr>
            <a:endParaRPr lang="en-US" sz="1900" dirty="0"/>
          </a:p>
        </p:txBody>
      </p:sp>
      <p:grpSp>
        <p:nvGrpSpPr>
          <p:cNvPr id="8" name="Group 7"/>
          <p:cNvGrpSpPr/>
          <p:nvPr/>
        </p:nvGrpSpPr>
        <p:grpSpPr>
          <a:xfrm>
            <a:off x="6553201" y="1066800"/>
            <a:ext cx="2514600" cy="954359"/>
            <a:chOff x="2151408" y="437220"/>
            <a:chExt cx="2385899" cy="954359"/>
          </a:xfrm>
        </p:grpSpPr>
        <p:sp>
          <p:nvSpPr>
            <p:cNvPr id="10" name="Chevron 9"/>
            <p:cNvSpPr/>
            <p:nvPr/>
          </p:nvSpPr>
          <p:spPr>
            <a:xfrm>
              <a:off x="2151408" y="437220"/>
              <a:ext cx="2385899" cy="954359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2628588" y="437220"/>
              <a:ext cx="1431540" cy="954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Construction Phase</a:t>
              </a:r>
              <a:endParaRPr lang="en-US" sz="2000" kern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24" y="3823531"/>
            <a:ext cx="291030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89391"/>
            <a:ext cx="2480899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algn="l"/>
            <a:r>
              <a:rPr lang="en-US" dirty="0" smtClean="0"/>
              <a:t>Acceptance </a:t>
            </a:r>
            <a:r>
              <a:rPr lang="en-US" dirty="0"/>
              <a:t>Phase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0" y="1219200"/>
            <a:ext cx="6172200" cy="52578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2000" dirty="0" smtClean="0"/>
              <a:t>Verify </a:t>
            </a:r>
            <a:r>
              <a:rPr lang="en-US" sz="2000" dirty="0"/>
              <a:t>Test &amp; Balance (TAB) </a:t>
            </a:r>
            <a:endParaRPr lang="en-US" sz="2000" dirty="0" smtClean="0"/>
          </a:p>
          <a:p>
            <a:pPr>
              <a:spcAft>
                <a:spcPts val="300"/>
              </a:spcAft>
            </a:pPr>
            <a:r>
              <a:rPr lang="en-US" sz="2000" dirty="0" smtClean="0"/>
              <a:t>Systems </a:t>
            </a:r>
            <a:r>
              <a:rPr lang="en-US" sz="2000" dirty="0"/>
              <a:t>Functional Performance Testing</a:t>
            </a:r>
          </a:p>
          <a:p>
            <a:pPr lvl="1">
              <a:spcAft>
                <a:spcPts val="300"/>
              </a:spcAft>
            </a:pPr>
            <a:r>
              <a:rPr lang="en-US" sz="1600" dirty="0"/>
              <a:t>Contractor preparedness (ready for testing)</a:t>
            </a:r>
          </a:p>
          <a:p>
            <a:pPr lvl="1">
              <a:spcAft>
                <a:spcPts val="300"/>
              </a:spcAft>
            </a:pPr>
            <a:r>
              <a:rPr lang="en-US" sz="1600" dirty="0"/>
              <a:t>NOT A CHECKLIST </a:t>
            </a:r>
          </a:p>
          <a:p>
            <a:pPr lvl="1">
              <a:spcAft>
                <a:spcPts val="300"/>
              </a:spcAft>
            </a:pPr>
            <a:r>
              <a:rPr lang="en-US" sz="1600" dirty="0"/>
              <a:t>No sampling of major </a:t>
            </a:r>
            <a:r>
              <a:rPr lang="en-US" sz="1600" dirty="0" smtClean="0"/>
              <a:t>equipment</a:t>
            </a:r>
            <a:endParaRPr lang="en-US" sz="1600" dirty="0"/>
          </a:p>
          <a:p>
            <a:pPr lvl="1">
              <a:spcAft>
                <a:spcPts val="300"/>
              </a:spcAft>
            </a:pPr>
            <a:r>
              <a:rPr lang="en-US" sz="1600" dirty="0"/>
              <a:t>Detailed steps based on </a:t>
            </a:r>
            <a:r>
              <a:rPr lang="en-US" sz="1600" dirty="0" smtClean="0"/>
              <a:t>Sequence of Operation</a:t>
            </a:r>
            <a:endParaRPr lang="en-US" sz="1600" dirty="0"/>
          </a:p>
          <a:p>
            <a:pPr lvl="1">
              <a:spcAft>
                <a:spcPts val="300"/>
              </a:spcAft>
            </a:pPr>
            <a:r>
              <a:rPr lang="en-US" sz="1600" dirty="0"/>
              <a:t>O&amp;M staff participation encouraged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Integrated </a:t>
            </a:r>
            <a:r>
              <a:rPr lang="en-US" sz="1600" dirty="0"/>
              <a:t>Systems Test</a:t>
            </a:r>
          </a:p>
          <a:p>
            <a:pPr lvl="1">
              <a:spcAft>
                <a:spcPts val="300"/>
              </a:spcAft>
            </a:pPr>
            <a:r>
              <a:rPr lang="en-US" sz="1600" dirty="0"/>
              <a:t>Trending implementation and review</a:t>
            </a:r>
          </a:p>
          <a:p>
            <a:pPr lvl="1">
              <a:spcAft>
                <a:spcPts val="300"/>
              </a:spcAft>
            </a:pP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29400" y="1066800"/>
            <a:ext cx="2385899" cy="954359"/>
            <a:chOff x="4298718" y="437220"/>
            <a:chExt cx="2385899" cy="954359"/>
          </a:xfrm>
        </p:grpSpPr>
        <p:sp>
          <p:nvSpPr>
            <p:cNvPr id="12" name="Chevron 11"/>
            <p:cNvSpPr/>
            <p:nvPr/>
          </p:nvSpPr>
          <p:spPr>
            <a:xfrm>
              <a:off x="4298718" y="437220"/>
              <a:ext cx="2385899" cy="954359"/>
            </a:xfrm>
            <a:prstGeom prst="chevron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4775898" y="437220"/>
              <a:ext cx="1431540" cy="954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Acceptance Phase</a:t>
              </a:r>
              <a:endParaRPr lang="en-US" sz="2000" kern="1200" dirty="0"/>
            </a:p>
          </p:txBody>
        </p:sp>
      </p:grpSp>
      <p:pic>
        <p:nvPicPr>
          <p:cNvPr id="5122" name="Picture 2" descr="N:\Envelope Consulting\NGCSU  (North Ga College and State University)\INITIAL SITE VISIT\PHOTOS\DSC026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3" t="7128" r="4201" b="-4332"/>
          <a:stretch/>
        </p:blipFill>
        <p:spPr bwMode="auto">
          <a:xfrm>
            <a:off x="5899385" y="2209800"/>
            <a:ext cx="3244615" cy="42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 b="8887"/>
          <a:stretch>
            <a:fillRect/>
          </a:stretch>
        </p:blipFill>
        <p:spPr bwMode="auto">
          <a:xfrm>
            <a:off x="1981200" y="4419600"/>
            <a:ext cx="4326886" cy="22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4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1828</Words>
  <Application>Microsoft Office PowerPoint</Application>
  <PresentationFormat>On-screen Show (4:3)</PresentationFormat>
  <Paragraphs>283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Wingdings</vt:lpstr>
      <vt:lpstr>Office Theme</vt:lpstr>
      <vt:lpstr>Chart</vt:lpstr>
      <vt:lpstr>CxA at Georgia Tech  </vt:lpstr>
      <vt:lpstr>What is Commissioning?</vt:lpstr>
      <vt:lpstr>Commissioning Goals</vt:lpstr>
      <vt:lpstr>What Commissioning is Not</vt:lpstr>
      <vt:lpstr>Communication/Integration</vt:lpstr>
      <vt:lpstr>Commissioning Phases</vt:lpstr>
      <vt:lpstr>Design Phase</vt:lpstr>
      <vt:lpstr>Construction Phase</vt:lpstr>
      <vt:lpstr>Acceptance Phase</vt:lpstr>
      <vt:lpstr>Acceptance Phase</vt:lpstr>
      <vt:lpstr>Warranty Phase</vt:lpstr>
      <vt:lpstr>Post-Occupancy M&amp;V</vt:lpstr>
      <vt:lpstr>Building Systems to Consider</vt:lpstr>
      <vt:lpstr>Building Systems to Consider</vt:lpstr>
      <vt:lpstr>ENVELOPE COMMISSIONING</vt:lpstr>
      <vt:lpstr>BECx – Design Phase </vt:lpstr>
      <vt:lpstr>BECx – Construction Phase</vt:lpstr>
      <vt:lpstr>Envelope Testing</vt:lpstr>
      <vt:lpstr>GT Cx - Approach Overview</vt:lpstr>
      <vt:lpstr>GT Cx - Approach Overview</vt:lpstr>
      <vt:lpstr>GT Cx - Approach Overview</vt:lpstr>
      <vt:lpstr>GT Cx – Procurement  + Contracting</vt:lpstr>
      <vt:lpstr>GT Cx - Procurement  + Contracting</vt:lpstr>
      <vt:lpstr>GT Cx – Cost of Services</vt:lpstr>
      <vt:lpstr>GT Cx – Engagement Matrix</vt:lpstr>
      <vt:lpstr>GT Cx – Engagement Matrix</vt:lpstr>
      <vt:lpstr>GT Cx – Engagement Matrix</vt:lpstr>
      <vt:lpstr>GT Cx – Next Steps In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Customer</dc:creator>
  <cp:lastModifiedBy>Wilson Kimberley</cp:lastModifiedBy>
  <cp:revision>428</cp:revision>
  <cp:lastPrinted>2013-03-05T18:17:41Z</cp:lastPrinted>
  <dcterms:created xsi:type="dcterms:W3CDTF">2011-04-21T14:34:32Z</dcterms:created>
  <dcterms:modified xsi:type="dcterms:W3CDTF">2017-09-25T14:08:44Z</dcterms:modified>
</cp:coreProperties>
</file>